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1"/>
    <p:sldMasterId id="2147483660" r:id="rId2"/>
  </p:sldMasterIdLst>
  <p:notesMasterIdLst>
    <p:notesMasterId r:id="rId52"/>
  </p:notesMasterIdLst>
  <p:handoutMasterIdLst>
    <p:handoutMasterId r:id="rId53"/>
  </p:handoutMasterIdLst>
  <p:sldIdLst>
    <p:sldId id="264" r:id="rId3"/>
    <p:sldId id="309" r:id="rId4"/>
    <p:sldId id="265" r:id="rId5"/>
    <p:sldId id="319" r:id="rId6"/>
    <p:sldId id="313" r:id="rId7"/>
    <p:sldId id="280" r:id="rId8"/>
    <p:sldId id="291" r:id="rId9"/>
    <p:sldId id="294" r:id="rId10"/>
    <p:sldId id="298" r:id="rId11"/>
    <p:sldId id="299" r:id="rId12"/>
    <p:sldId id="300" r:id="rId13"/>
    <p:sldId id="310" r:id="rId14"/>
    <p:sldId id="267" r:id="rId15"/>
    <p:sldId id="269" r:id="rId16"/>
    <p:sldId id="270" r:id="rId17"/>
    <p:sldId id="293" r:id="rId18"/>
    <p:sldId id="314" r:id="rId19"/>
    <p:sldId id="322" r:id="rId20"/>
    <p:sldId id="271" r:id="rId21"/>
    <p:sldId id="272" r:id="rId22"/>
    <p:sldId id="273" r:id="rId23"/>
    <p:sldId id="274" r:id="rId24"/>
    <p:sldId id="283" r:id="rId25"/>
    <p:sldId id="275" r:id="rId26"/>
    <p:sldId id="285" r:id="rId27"/>
    <p:sldId id="290" r:id="rId28"/>
    <p:sldId id="268" r:id="rId29"/>
    <p:sldId id="277" r:id="rId30"/>
    <p:sldId id="281" r:id="rId31"/>
    <p:sldId id="311" r:id="rId32"/>
    <p:sldId id="323" r:id="rId33"/>
    <p:sldId id="278" r:id="rId34"/>
    <p:sldId id="317" r:id="rId35"/>
    <p:sldId id="320" r:id="rId36"/>
    <p:sldId id="276" r:id="rId37"/>
    <p:sldId id="282" r:id="rId38"/>
    <p:sldId id="286" r:id="rId39"/>
    <p:sldId id="287" r:id="rId40"/>
    <p:sldId id="288" r:id="rId41"/>
    <p:sldId id="321" r:id="rId42"/>
    <p:sldId id="289" r:id="rId43"/>
    <p:sldId id="315" r:id="rId44"/>
    <p:sldId id="295" r:id="rId45"/>
    <p:sldId id="316" r:id="rId46"/>
    <p:sldId id="318" r:id="rId47"/>
    <p:sldId id="279" r:id="rId48"/>
    <p:sldId id="284" r:id="rId49"/>
    <p:sldId id="297" r:id="rId50"/>
    <p:sldId id="307" r:id="rId51"/>
  </p:sldIdLst>
  <p:sldSz cx="12192000" cy="6858000"/>
  <p:notesSz cx="10234613" cy="7099300"/>
  <p:embeddedFontLst>
    <p:embeddedFont>
      <p:font typeface="BadaBoom BB" panose="020B0603050302020204" pitchFamily="34" charset="0"/>
      <p:regular r:id="rId54"/>
    </p:embeddedFont>
    <p:embeddedFont>
      <p:font typeface="Calibri Light" panose="020F0302020204030204" pitchFamily="34" charset="0"/>
      <p:regular r:id="rId55"/>
      <p:italic r:id="rId56"/>
    </p:embeddedFont>
    <p:embeddedFont>
      <p:font typeface="Calibri" panose="020F0502020204030204" pitchFamily="34" charset="0"/>
      <p:regular r:id="rId57"/>
      <p:bold r:id="rId58"/>
      <p:italic r:id="rId59"/>
      <p:boldItalic r:id="rId60"/>
    </p:embeddedFont>
    <p:embeddedFont>
      <p:font typeface="Segoe UI" panose="020B0502040204020203" pitchFamily="34" charset="0"/>
      <p:regular r:id="rId61"/>
      <p:bold r:id="rId62"/>
      <p:italic r:id="rId63"/>
      <p:bold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9248CEF-2BB8-40ED-8241-FCD10F7EC0B3}">
          <p14:sldIdLst>
            <p14:sldId id="264"/>
            <p14:sldId id="309"/>
            <p14:sldId id="265"/>
            <p14:sldId id="319"/>
          </p14:sldIdLst>
        </p14:section>
        <p14:section name="A Quick Primer" id="{C5473E05-FDDF-4CC1-9861-125CF4CCAD4C}">
          <p14:sldIdLst>
            <p14:sldId id="313"/>
            <p14:sldId id="280"/>
            <p14:sldId id="291"/>
            <p14:sldId id="294"/>
            <p14:sldId id="298"/>
            <p14:sldId id="299"/>
            <p14:sldId id="300"/>
          </p14:sldIdLst>
        </p14:section>
        <p14:section name="Advances in Technology" id="{3B7474A6-96AB-430B-908E-F4F6F96851EF}">
          <p14:sldIdLst>
            <p14:sldId id="310"/>
            <p14:sldId id="267"/>
            <p14:sldId id="269"/>
            <p14:sldId id="270"/>
            <p14:sldId id="293"/>
            <p14:sldId id="314"/>
            <p14:sldId id="322"/>
          </p14:sldIdLst>
        </p14:section>
        <p14:section name="a11y is emotional" id="{FAA03738-5734-4BE5-B1E3-C6F89929BFA3}">
          <p14:sldIdLst>
            <p14:sldId id="271"/>
            <p14:sldId id="272"/>
            <p14:sldId id="273"/>
            <p14:sldId id="274"/>
            <p14:sldId id="283"/>
            <p14:sldId id="275"/>
            <p14:sldId id="285"/>
            <p14:sldId id="290"/>
          </p14:sldIdLst>
        </p14:section>
        <p14:section name="Accessibility is hard" id="{6A86A6BD-1EBD-428B-AE70-2905E097C2CC}">
          <p14:sldIdLst>
            <p14:sldId id="268"/>
            <p14:sldId id="277"/>
            <p14:sldId id="281"/>
            <p14:sldId id="311"/>
            <p14:sldId id="323"/>
            <p14:sldId id="278"/>
            <p14:sldId id="317"/>
            <p14:sldId id="320"/>
            <p14:sldId id="276"/>
            <p14:sldId id="282"/>
            <p14:sldId id="286"/>
            <p14:sldId id="287"/>
            <p14:sldId id="288"/>
            <p14:sldId id="321"/>
            <p14:sldId id="289"/>
            <p14:sldId id="315"/>
            <p14:sldId id="295"/>
            <p14:sldId id="316"/>
            <p14:sldId id="318"/>
          </p14:sldIdLst>
        </p14:section>
        <p14:section name="CTA - End" id="{58E7ABC9-EA87-49F8-85B8-7926B645D527}">
          <p14:sldIdLst>
            <p14:sldId id="279"/>
            <p14:sldId id="284"/>
            <p14:sldId id="297"/>
            <p14:sldId id="307"/>
          </p14:sldIdLst>
        </p14:section>
      </p14:sectionLst>
    </p:ext>
    <p:ext uri="{EFAFB233-063F-42B5-8137-9DF3F51BA10A}">
      <p15:sldGuideLst xmlns="" xmlns:p15="http://schemas.microsoft.com/office/powerpoint/2012/main">
        <p15:guide id="1" orient="horz" pos="3528" userDrawn="1">
          <p15:clr>
            <a:srgbClr val="A4A3A4"/>
          </p15:clr>
        </p15:guide>
        <p15:guide id="2" pos="6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BEFF"/>
    <a:srgbClr val="FFBA03"/>
    <a:srgbClr val="B82B35"/>
    <a:srgbClr val="0F3068"/>
    <a:srgbClr val="FFC80A"/>
    <a:srgbClr val="1D97D4"/>
    <a:srgbClr val="ED1C24"/>
    <a:srgbClr val="F79422"/>
    <a:srgbClr val="8CC641"/>
    <a:srgbClr val="F3EC1A"/>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77" autoAdjust="0"/>
    <p:restoredTop sz="72571" autoAdjust="0"/>
  </p:normalViewPr>
  <p:slideViewPr>
    <p:cSldViewPr snapToGrid="0">
      <p:cViewPr>
        <p:scale>
          <a:sx n="90" d="100"/>
          <a:sy n="90" d="100"/>
        </p:scale>
        <p:origin x="-1014" y="84"/>
      </p:cViewPr>
      <p:guideLst>
        <p:guide orient="horz" pos="3528"/>
        <p:guide pos="27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780" y="-78"/>
      </p:cViewPr>
      <p:guideLst>
        <p:guide orient="horz" pos="2236"/>
        <p:guide pos="32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3.fntdata"/><Relationship Id="rId64"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435304" cy="354580"/>
          </a:xfrm>
          <a:prstGeom prst="rect">
            <a:avLst/>
          </a:prstGeom>
        </p:spPr>
        <p:txBody>
          <a:bodyPr vert="horz" lIns="91429" tIns="45714" rIns="91429" bIns="45714" rtlCol="0"/>
          <a:lstStyle>
            <a:lvl1pPr algn="l">
              <a:defRPr sz="1200"/>
            </a:lvl1pPr>
          </a:lstStyle>
          <a:p>
            <a:endParaRPr lang="en-US"/>
          </a:p>
        </p:txBody>
      </p:sp>
      <p:sp>
        <p:nvSpPr>
          <p:cNvPr id="3" name="Date Placeholder 2"/>
          <p:cNvSpPr>
            <a:spLocks noGrp="1"/>
          </p:cNvSpPr>
          <p:nvPr>
            <p:ph type="dt" sz="quarter" idx="1"/>
          </p:nvPr>
        </p:nvSpPr>
        <p:spPr>
          <a:xfrm>
            <a:off x="5797023" y="0"/>
            <a:ext cx="4435304" cy="354580"/>
          </a:xfrm>
          <a:prstGeom prst="rect">
            <a:avLst/>
          </a:prstGeom>
        </p:spPr>
        <p:txBody>
          <a:bodyPr vert="horz" lIns="91429" tIns="45714" rIns="91429" bIns="45714" rtlCol="0"/>
          <a:lstStyle>
            <a:lvl1pPr algn="r">
              <a:defRPr sz="1200"/>
            </a:lvl1pPr>
          </a:lstStyle>
          <a:p>
            <a:fld id="{3C8D9B72-F65B-46B7-86EC-8BFE0B7DC3C9}" type="datetimeFigureOut">
              <a:rPr lang="en-US" smtClean="0"/>
              <a:t>3/19/2018</a:t>
            </a:fld>
            <a:endParaRPr lang="en-US"/>
          </a:p>
        </p:txBody>
      </p:sp>
      <p:sp>
        <p:nvSpPr>
          <p:cNvPr id="4" name="Footer Placeholder 3"/>
          <p:cNvSpPr>
            <a:spLocks noGrp="1"/>
          </p:cNvSpPr>
          <p:nvPr>
            <p:ph type="ftr" sz="quarter" idx="2"/>
          </p:nvPr>
        </p:nvSpPr>
        <p:spPr>
          <a:xfrm>
            <a:off x="2" y="6743619"/>
            <a:ext cx="4435304" cy="354580"/>
          </a:xfrm>
          <a:prstGeom prst="rect">
            <a:avLst/>
          </a:prstGeom>
        </p:spPr>
        <p:txBody>
          <a:bodyPr vert="horz" lIns="91429" tIns="45714" rIns="91429" bIns="45714" rtlCol="0" anchor="b"/>
          <a:lstStyle>
            <a:lvl1pPr algn="l">
              <a:defRPr sz="1200"/>
            </a:lvl1pPr>
          </a:lstStyle>
          <a:p>
            <a:endParaRPr lang="en-US"/>
          </a:p>
        </p:txBody>
      </p:sp>
      <p:sp>
        <p:nvSpPr>
          <p:cNvPr id="5" name="Slide Number Placeholder 4"/>
          <p:cNvSpPr>
            <a:spLocks noGrp="1"/>
          </p:cNvSpPr>
          <p:nvPr>
            <p:ph type="sldNum" sz="quarter" idx="3"/>
          </p:nvPr>
        </p:nvSpPr>
        <p:spPr>
          <a:xfrm>
            <a:off x="5797023" y="6743619"/>
            <a:ext cx="4435304" cy="354580"/>
          </a:xfrm>
          <a:prstGeom prst="rect">
            <a:avLst/>
          </a:prstGeom>
        </p:spPr>
        <p:txBody>
          <a:bodyPr vert="horz" lIns="91429" tIns="45714" rIns="91429" bIns="45714" rtlCol="0" anchor="b"/>
          <a:lstStyle>
            <a:lvl1pPr algn="r">
              <a:defRPr sz="1200"/>
            </a:lvl1pPr>
          </a:lstStyle>
          <a:p>
            <a:fld id="{2C2DB9C4-7C6E-4B9A-A7FF-5177D944391C}" type="slidenum">
              <a:rPr lang="en-US" smtClean="0"/>
              <a:t>‹#›</a:t>
            </a:fld>
            <a:endParaRPr lang="en-US"/>
          </a:p>
        </p:txBody>
      </p:sp>
    </p:spTree>
    <p:extLst>
      <p:ext uri="{BB962C8B-B14F-4D97-AF65-F5344CB8AC3E}">
        <p14:creationId xmlns:p14="http://schemas.microsoft.com/office/powerpoint/2010/main" val="24697491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434998" cy="356198"/>
          </a:xfrm>
          <a:prstGeom prst="rect">
            <a:avLst/>
          </a:prstGeom>
        </p:spPr>
        <p:txBody>
          <a:bodyPr vert="horz" lIns="99000" tIns="49500" rIns="99000" bIns="49500" rtlCol="0"/>
          <a:lstStyle>
            <a:lvl1pPr algn="l">
              <a:defRPr sz="1300"/>
            </a:lvl1pPr>
          </a:lstStyle>
          <a:p>
            <a:endParaRPr lang="en-US"/>
          </a:p>
        </p:txBody>
      </p:sp>
      <p:sp>
        <p:nvSpPr>
          <p:cNvPr id="3" name="Date Placeholder 2"/>
          <p:cNvSpPr>
            <a:spLocks noGrp="1"/>
          </p:cNvSpPr>
          <p:nvPr>
            <p:ph type="dt" idx="1"/>
          </p:nvPr>
        </p:nvSpPr>
        <p:spPr>
          <a:xfrm>
            <a:off x="5797248" y="0"/>
            <a:ext cx="4434998" cy="356198"/>
          </a:xfrm>
          <a:prstGeom prst="rect">
            <a:avLst/>
          </a:prstGeom>
        </p:spPr>
        <p:txBody>
          <a:bodyPr vert="horz" lIns="99000" tIns="49500" rIns="99000" bIns="49500" rtlCol="0"/>
          <a:lstStyle>
            <a:lvl1pPr algn="r">
              <a:defRPr sz="1300"/>
            </a:lvl1pPr>
          </a:lstStyle>
          <a:p>
            <a:fld id="{CFBB1FEC-E189-4BE6-A136-F291F3F56D5F}" type="datetimeFigureOut">
              <a:rPr lang="en-US" smtClean="0"/>
              <a:t>3/19/2018</a:t>
            </a:fld>
            <a:endParaRPr lang="en-US"/>
          </a:p>
        </p:txBody>
      </p:sp>
      <p:sp>
        <p:nvSpPr>
          <p:cNvPr id="4" name="Slide Image Placeholder 3"/>
          <p:cNvSpPr>
            <a:spLocks noGrp="1" noRot="1" noChangeAspect="1"/>
          </p:cNvSpPr>
          <p:nvPr>
            <p:ph type="sldImg" idx="2"/>
          </p:nvPr>
        </p:nvSpPr>
        <p:spPr>
          <a:xfrm>
            <a:off x="2987675" y="887413"/>
            <a:ext cx="4259263" cy="2395537"/>
          </a:xfrm>
          <a:prstGeom prst="rect">
            <a:avLst/>
          </a:prstGeom>
          <a:noFill/>
          <a:ln w="12700">
            <a:solidFill>
              <a:prstClr val="black"/>
            </a:solidFill>
          </a:ln>
        </p:spPr>
        <p:txBody>
          <a:bodyPr vert="horz" lIns="99000" tIns="49500" rIns="99000" bIns="49500" rtlCol="0" anchor="ctr"/>
          <a:lstStyle/>
          <a:p>
            <a:endParaRPr lang="en-US"/>
          </a:p>
        </p:txBody>
      </p:sp>
      <p:sp>
        <p:nvSpPr>
          <p:cNvPr id="5" name="Notes Placeholder 4"/>
          <p:cNvSpPr>
            <a:spLocks noGrp="1"/>
          </p:cNvSpPr>
          <p:nvPr>
            <p:ph type="body" sz="quarter" idx="3"/>
          </p:nvPr>
        </p:nvSpPr>
        <p:spPr>
          <a:xfrm>
            <a:off x="1023462" y="3416539"/>
            <a:ext cx="8187690" cy="2795349"/>
          </a:xfrm>
          <a:prstGeom prst="rect">
            <a:avLst/>
          </a:prstGeom>
        </p:spPr>
        <p:txBody>
          <a:bodyPr vert="horz" lIns="99000" tIns="49500" rIns="99000" bIns="4950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2" y="6743104"/>
            <a:ext cx="4434998" cy="356196"/>
          </a:xfrm>
          <a:prstGeom prst="rect">
            <a:avLst/>
          </a:prstGeom>
        </p:spPr>
        <p:txBody>
          <a:bodyPr vert="horz" lIns="99000" tIns="49500" rIns="99000" bIns="49500" rtlCol="0" anchor="b"/>
          <a:lstStyle>
            <a:lvl1pPr algn="l">
              <a:defRPr sz="1300"/>
            </a:lvl1pPr>
          </a:lstStyle>
          <a:p>
            <a:endParaRPr lang="en-US"/>
          </a:p>
        </p:txBody>
      </p:sp>
      <p:sp>
        <p:nvSpPr>
          <p:cNvPr id="7" name="Slide Number Placeholder 6"/>
          <p:cNvSpPr>
            <a:spLocks noGrp="1"/>
          </p:cNvSpPr>
          <p:nvPr>
            <p:ph type="sldNum" sz="quarter" idx="5"/>
          </p:nvPr>
        </p:nvSpPr>
        <p:spPr>
          <a:xfrm>
            <a:off x="5797248" y="6743104"/>
            <a:ext cx="4434998" cy="356196"/>
          </a:xfrm>
          <a:prstGeom prst="rect">
            <a:avLst/>
          </a:prstGeom>
        </p:spPr>
        <p:txBody>
          <a:bodyPr vert="horz" lIns="99000" tIns="49500" rIns="99000" bIns="49500" rtlCol="0" anchor="b"/>
          <a:lstStyle>
            <a:lvl1pPr algn="r">
              <a:defRPr sz="1300"/>
            </a:lvl1pPr>
          </a:lstStyle>
          <a:p>
            <a:fld id="{B9B082C5-6650-4A06-9C93-4DA86C19F24F}" type="slidenum">
              <a:rPr lang="en-US" smtClean="0"/>
              <a:t>‹#›</a:t>
            </a:fld>
            <a:endParaRPr lang="en-US"/>
          </a:p>
        </p:txBody>
      </p:sp>
    </p:spTree>
    <p:extLst>
      <p:ext uri="{BB962C8B-B14F-4D97-AF65-F5344CB8AC3E}">
        <p14:creationId xmlns:p14="http://schemas.microsoft.com/office/powerpoint/2010/main" val="2636313639"/>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algn="l" defTabSz="914400" rtl="0" eaLnBrk="1" latinLnBrk="0" hangingPunct="1">
      <a:defRPr sz="16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914400" algn="l" defTabSz="914400" rtl="0" eaLnBrk="1" latinLnBrk="0" hangingPunct="1">
      <a:defRPr sz="16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1371600" algn="l" defTabSz="914400" rtl="0" eaLnBrk="1" latinLnBrk="0" hangingPunct="1">
      <a:defRPr sz="16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1828800" algn="l" defTabSz="914400" rtl="0" eaLnBrk="1" latinLnBrk="0" hangingPunct="1">
      <a:defRPr sz="16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ea typeface="Roboto" panose="02000000000000000000" pitchFamily="2" charset="0"/>
              </a:rPr>
              <a:t>I wanted to come here today and tell you a story. </a:t>
            </a:r>
          </a:p>
          <a:p>
            <a:r>
              <a:rPr lang="en-US" dirty="0" smtClean="0">
                <a:latin typeface="+mn-lt"/>
                <a:ea typeface="Roboto" panose="02000000000000000000" pitchFamily="2" charset="0"/>
              </a:rPr>
              <a:t>I </a:t>
            </a:r>
            <a:r>
              <a:rPr lang="en-US" dirty="0">
                <a:latin typeface="+mn-lt"/>
                <a:ea typeface="Roboto" panose="02000000000000000000" pitchFamily="2" charset="0"/>
              </a:rPr>
              <a:t>wanted to try to make accessibility personal, something everyone here could relate to. </a:t>
            </a:r>
          </a:p>
          <a:p>
            <a:r>
              <a:rPr lang="en-US" dirty="0" smtClean="0">
                <a:latin typeface="+mn-lt"/>
                <a:ea typeface="Roboto" panose="02000000000000000000" pitchFamily="2" charset="0"/>
              </a:rPr>
              <a:t>So </a:t>
            </a:r>
            <a:r>
              <a:rPr lang="en-US" dirty="0">
                <a:latin typeface="+mn-lt"/>
                <a:ea typeface="Roboto" panose="02000000000000000000" pitchFamily="2" charset="0"/>
              </a:rPr>
              <a:t>I sat down to write a story. </a:t>
            </a:r>
          </a:p>
          <a:p>
            <a:r>
              <a:rPr lang="en-US" dirty="0" smtClean="0">
                <a:latin typeface="+mn-lt"/>
                <a:ea typeface="Roboto" panose="02000000000000000000" pitchFamily="2" charset="0"/>
              </a:rPr>
              <a:t>Except</a:t>
            </a:r>
            <a:r>
              <a:rPr lang="en-US" dirty="0">
                <a:latin typeface="+mn-lt"/>
                <a:ea typeface="Roboto" panose="02000000000000000000" pitchFamily="2" charset="0"/>
              </a:rPr>
              <a:t>, no one in my </a:t>
            </a:r>
            <a:r>
              <a:rPr lang="en-US" dirty="0" smtClean="0">
                <a:latin typeface="+mn-lt"/>
                <a:ea typeface="Roboto" panose="02000000000000000000" pitchFamily="2" charset="0"/>
              </a:rPr>
              <a:t>immediate family </a:t>
            </a:r>
            <a:r>
              <a:rPr lang="en-US" dirty="0">
                <a:latin typeface="+mn-lt"/>
                <a:ea typeface="Roboto" panose="02000000000000000000" pitchFamily="2" charset="0"/>
              </a:rPr>
              <a:t>is </a:t>
            </a:r>
            <a:r>
              <a:rPr lang="en-US" dirty="0" smtClean="0">
                <a:latin typeface="+mn-lt"/>
                <a:ea typeface="Roboto" panose="02000000000000000000" pitchFamily="2" charset="0"/>
              </a:rPr>
              <a:t>differently-abled</a:t>
            </a:r>
            <a:r>
              <a:rPr lang="en-US" baseline="0" dirty="0" smtClean="0">
                <a:latin typeface="+mn-lt"/>
                <a:ea typeface="Roboto" panose="02000000000000000000" pitchFamily="2" charset="0"/>
              </a:rPr>
              <a:t> in a way that affects their relationship with technology. </a:t>
            </a:r>
            <a:endParaRPr lang="en-US" dirty="0">
              <a:latin typeface="+mn-lt"/>
              <a:ea typeface="Roboto" panose="02000000000000000000" pitchFamily="2" charset="0"/>
            </a:endParaRPr>
          </a:p>
          <a:p>
            <a:r>
              <a:rPr lang="en-US" dirty="0" smtClean="0">
                <a:latin typeface="+mn-lt"/>
                <a:ea typeface="Roboto" panose="02000000000000000000" pitchFamily="2" charset="0"/>
              </a:rPr>
              <a:t>My father isn’t blind; I don’t have a color-blind brother or a grandmother with arthritis. I’ve never had to help my mom navigate a website. </a:t>
            </a:r>
          </a:p>
          <a:p>
            <a:r>
              <a:rPr lang="en-US" dirty="0" smtClean="0">
                <a:latin typeface="+mn-lt"/>
                <a:ea typeface="Roboto" panose="02000000000000000000" pitchFamily="2" charset="0"/>
              </a:rPr>
              <a:t>I </a:t>
            </a:r>
            <a:r>
              <a:rPr lang="en-US" dirty="0">
                <a:latin typeface="+mn-lt"/>
                <a:ea typeface="Roboto" panose="02000000000000000000" pitchFamily="2" charset="0"/>
              </a:rPr>
              <a:t>don’t care about accessibility because someone in my life needs </a:t>
            </a:r>
            <a:r>
              <a:rPr lang="en-US" dirty="0" smtClean="0">
                <a:latin typeface="+mn-lt"/>
                <a:ea typeface="Roboto" panose="02000000000000000000" pitchFamily="2" charset="0"/>
              </a:rPr>
              <a:t>it</a:t>
            </a:r>
            <a:r>
              <a:rPr lang="en-US" baseline="0" dirty="0" smtClean="0">
                <a:latin typeface="+mn-lt"/>
                <a:ea typeface="Roboto" panose="02000000000000000000" pitchFamily="2" charset="0"/>
              </a:rPr>
              <a:t> in order to use technology. </a:t>
            </a:r>
            <a:endParaRPr lang="en-US" dirty="0">
              <a:latin typeface="+mn-lt"/>
              <a:ea typeface="Roboto" panose="02000000000000000000" pitchFamily="2" charset="0"/>
            </a:endParaRPr>
          </a:p>
          <a:p>
            <a:r>
              <a:rPr lang="en-US" dirty="0" smtClean="0">
                <a:latin typeface="+mn-lt"/>
                <a:ea typeface="Roboto" panose="02000000000000000000" pitchFamily="2" charset="0"/>
              </a:rPr>
              <a:t>So I </a:t>
            </a:r>
            <a:r>
              <a:rPr lang="en-US" dirty="0">
                <a:latin typeface="+mn-lt"/>
                <a:ea typeface="Roboto" panose="02000000000000000000" pitchFamily="2" charset="0"/>
              </a:rPr>
              <a:t>realized the way to make this personal, is to tell you why it’s personal </a:t>
            </a:r>
            <a:r>
              <a:rPr lang="en-US" i="1" dirty="0">
                <a:latin typeface="+mn-lt"/>
                <a:ea typeface="Roboto" panose="02000000000000000000" pitchFamily="2" charset="0"/>
              </a:rPr>
              <a:t>to me</a:t>
            </a:r>
            <a:r>
              <a:rPr lang="en-US" dirty="0">
                <a:latin typeface="+mn-lt"/>
                <a:ea typeface="Roboto" panose="02000000000000000000" pitchFamily="2" charset="0"/>
              </a:rPr>
              <a:t>. </a:t>
            </a:r>
          </a:p>
        </p:txBody>
      </p:sp>
      <p:sp>
        <p:nvSpPr>
          <p:cNvPr id="4" name="Slide Number Placeholder 3"/>
          <p:cNvSpPr>
            <a:spLocks noGrp="1"/>
          </p:cNvSpPr>
          <p:nvPr>
            <p:ph type="sldNum" sz="quarter" idx="10"/>
          </p:nvPr>
        </p:nvSpPr>
        <p:spPr/>
        <p:txBody>
          <a:bodyPr/>
          <a:lstStyle/>
          <a:p>
            <a:fld id="{968B9B4F-E6EB-427B-85CE-864CACD49876}" type="slidenum">
              <a:rPr lang="en-US" smtClean="0"/>
              <a:t>1</a:t>
            </a:fld>
            <a:endParaRPr lang="en-US"/>
          </a:p>
        </p:txBody>
      </p:sp>
    </p:spTree>
    <p:extLst>
      <p:ext uri="{BB962C8B-B14F-4D97-AF65-F5344CB8AC3E}">
        <p14:creationId xmlns:p14="http://schemas.microsoft.com/office/powerpoint/2010/main" val="1172917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a:t>
            </a:r>
          </a:p>
          <a:p>
            <a:endParaRPr lang="en-US" dirty="0" smtClean="0"/>
          </a:p>
          <a:p>
            <a:r>
              <a:rPr lang="en-US" dirty="0" smtClean="0"/>
              <a:t>Other</a:t>
            </a:r>
            <a:r>
              <a:rPr lang="en-US" baseline="0" dirty="0" smtClean="0"/>
              <a:t> countries like Australia, Portugal, Canada and the UK have similar laws.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10</a:t>
            </a:fld>
            <a:endParaRPr lang="en-US"/>
          </a:p>
        </p:txBody>
      </p:sp>
    </p:spTree>
    <p:extLst>
      <p:ext uri="{BB962C8B-B14F-4D97-AF65-F5344CB8AC3E}">
        <p14:creationId xmlns:p14="http://schemas.microsoft.com/office/powerpoint/2010/main" val="2152980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you’re one of my twitter followers, you will see me use this hashtag a lot! </a:t>
            </a:r>
          </a:p>
          <a:p>
            <a:endParaRPr lang="en-US" baseline="0" dirty="0" smtClean="0"/>
          </a:p>
          <a:p>
            <a:r>
              <a:rPr lang="en-US" baseline="0" dirty="0" smtClean="0"/>
              <a:t>If you look at the word ‘accessibility’ you will see that there are 11 letters between the ‘A’ and the ‘y’ - hence A-eleven-Y.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11</a:t>
            </a:fld>
            <a:endParaRPr lang="en-US"/>
          </a:p>
        </p:txBody>
      </p:sp>
    </p:spTree>
    <p:extLst>
      <p:ext uri="{BB962C8B-B14F-4D97-AF65-F5344CB8AC3E}">
        <p14:creationId xmlns:p14="http://schemas.microsoft.com/office/powerpoint/2010/main" val="2546712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care about accessibility because</a:t>
            </a:r>
            <a:r>
              <a:rPr lang="en-US" baseline="0" dirty="0" smtClean="0"/>
              <a:t> the future is now!! </a:t>
            </a:r>
          </a:p>
          <a:p>
            <a:endParaRPr lang="en-US" dirty="0" smtClean="0"/>
          </a:p>
          <a:p>
            <a:r>
              <a:rPr lang="en-US" dirty="0" smtClean="0"/>
              <a:t>There have</a:t>
            </a:r>
            <a:r>
              <a:rPr lang="en-US" baseline="0" dirty="0" smtClean="0"/>
              <a:t> been a lot of really great advancements in assistive technology in the last few years- let’s look at some of them.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12</a:t>
            </a:fld>
            <a:endParaRPr lang="en-US"/>
          </a:p>
        </p:txBody>
      </p:sp>
    </p:spTree>
    <p:extLst>
      <p:ext uri="{BB962C8B-B14F-4D97-AF65-F5344CB8AC3E}">
        <p14:creationId xmlns:p14="http://schemas.microsoft.com/office/powerpoint/2010/main" val="2299947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9997">
              <a:defRPr/>
            </a:pPr>
            <a:r>
              <a:rPr lang="en-US" dirty="0" err="1"/>
              <a:t>EnChroma</a:t>
            </a:r>
            <a:r>
              <a:rPr lang="en-US" dirty="0"/>
              <a:t> glasses give color-blind people the ability to see color- did you know that there are an estimated 300 million people in the world with a color vision deficiency? Did you also know that many people with color blindness cannot tell that the power connector on a MacBook changes color?  Did you know that people who experience color-blindness are often surprised to learn that peanut butter is not green?</a:t>
            </a:r>
          </a:p>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13</a:t>
            </a:fld>
            <a:endParaRPr lang="en-US"/>
          </a:p>
        </p:txBody>
      </p:sp>
    </p:spTree>
    <p:extLst>
      <p:ext uri="{BB962C8B-B14F-4D97-AF65-F5344CB8AC3E}">
        <p14:creationId xmlns:p14="http://schemas.microsoft.com/office/powerpoint/2010/main" val="2665851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9997">
              <a:defRPr/>
            </a:pPr>
            <a:r>
              <a:rPr lang="en-US" dirty="0"/>
              <a:t>Doctors at the UNC School of Medicine in Chapel Hill performed the first auditory brain stem implant surgery, which gave a deaf child back his hearing. </a:t>
            </a:r>
            <a:r>
              <a:rPr lang="en-US" dirty="0" smtClean="0"/>
              <a:t>This is a photo of the moment when he heard his father’s voice for the first time. </a:t>
            </a:r>
            <a:endParaRPr lang="en-US" dirty="0"/>
          </a:p>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14</a:t>
            </a:fld>
            <a:endParaRPr lang="en-US"/>
          </a:p>
        </p:txBody>
      </p:sp>
    </p:spTree>
    <p:extLst>
      <p:ext uri="{BB962C8B-B14F-4D97-AF65-F5344CB8AC3E}">
        <p14:creationId xmlns:p14="http://schemas.microsoft.com/office/powerpoint/2010/main" val="2814044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Microsoft has developed a cloud service called Video Indexer</a:t>
            </a:r>
          </a:p>
          <a:p>
            <a:pPr lvl="0"/>
            <a:endParaRPr lang="en-US" dirty="0"/>
          </a:p>
          <a:p>
            <a:pPr marL="185625" indent="-185625">
              <a:buFontTx/>
              <a:buChar char="-"/>
            </a:pPr>
            <a:r>
              <a:rPr lang="en-US" dirty="0"/>
              <a:t>It can provide transcriptions, and extract text that appears in video that isn’t spoken </a:t>
            </a:r>
          </a:p>
          <a:p>
            <a:pPr marL="185625" indent="-185625">
              <a:buFontTx/>
              <a:buChar char="-"/>
            </a:pPr>
            <a:r>
              <a:rPr lang="en-US" dirty="0" smtClean="0"/>
              <a:t>Live translate </a:t>
            </a:r>
            <a:r>
              <a:rPr lang="en-US" dirty="0"/>
              <a:t>to different languages</a:t>
            </a:r>
          </a:p>
          <a:p>
            <a:pPr marL="185625" indent="-185625">
              <a:buFontTx/>
              <a:buChar char="-"/>
            </a:pPr>
            <a:r>
              <a:rPr lang="en-US" dirty="0" smtClean="0"/>
              <a:t>analyze sentiment based on the speaker’s facial expressions</a:t>
            </a:r>
            <a:endParaRPr lang="en-US" dirty="0"/>
          </a:p>
          <a:p>
            <a:pPr marL="185625" indent="-185625">
              <a:buFontTx/>
              <a:buChar char="-"/>
            </a:pPr>
            <a:r>
              <a:rPr lang="en-US" dirty="0" smtClean="0"/>
              <a:t>Even </a:t>
            </a:r>
            <a:r>
              <a:rPr lang="en-US" dirty="0"/>
              <a:t>adjust the language model used for transcription – making it industry or market specific. </a:t>
            </a:r>
            <a:r>
              <a:rPr lang="en-US" dirty="0" smtClean="0"/>
              <a:t>This means you could make your</a:t>
            </a:r>
            <a:r>
              <a:rPr lang="en-US" baseline="0" dirty="0" smtClean="0"/>
              <a:t> content more accessible to viewers who haven’t had as much access to education.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15</a:t>
            </a:fld>
            <a:endParaRPr lang="en-US"/>
          </a:p>
        </p:txBody>
      </p:sp>
    </p:spTree>
    <p:extLst>
      <p:ext uri="{BB962C8B-B14F-4D97-AF65-F5344CB8AC3E}">
        <p14:creationId xmlns:p14="http://schemas.microsoft.com/office/powerpoint/2010/main" val="523091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Include.ai is a project started by a</a:t>
            </a:r>
            <a:r>
              <a:rPr lang="en-US" baseline="0" dirty="0" smtClean="0"/>
              <a:t> student at Stanford, who wanted to help his father have better access to image descriptions on the internet.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16</a:t>
            </a:fld>
            <a:endParaRPr lang="en-US"/>
          </a:p>
        </p:txBody>
      </p:sp>
    </p:spTree>
    <p:extLst>
      <p:ext uri="{BB962C8B-B14F-4D97-AF65-F5344CB8AC3E}">
        <p14:creationId xmlns:p14="http://schemas.microsoft.com/office/powerpoint/2010/main" val="3784132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you? What will you create? Brilliant, creative minds are in this room, each of you with the potential to solve hard problems in ambitious ways. </a:t>
            </a:r>
            <a:endParaRPr lang="en-US" dirty="0" smtClean="0"/>
          </a:p>
          <a:p>
            <a:r>
              <a:rPr lang="en-US" dirty="0" smtClean="0"/>
              <a:t>When I see these advances</a:t>
            </a:r>
            <a:r>
              <a:rPr lang="en-US" baseline="0" dirty="0" smtClean="0"/>
              <a:t> in technology, I am inspired. I feel empowered to be curious. To dream. To think outside the box. </a:t>
            </a:r>
          </a:p>
          <a:p>
            <a:endParaRPr lang="en-US" dirty="0" smtClean="0"/>
          </a:p>
        </p:txBody>
      </p:sp>
      <p:sp>
        <p:nvSpPr>
          <p:cNvPr id="4" name="Slide Number Placeholder 3"/>
          <p:cNvSpPr>
            <a:spLocks noGrp="1"/>
          </p:cNvSpPr>
          <p:nvPr>
            <p:ph type="sldNum" sz="quarter" idx="10"/>
          </p:nvPr>
        </p:nvSpPr>
        <p:spPr/>
        <p:txBody>
          <a:bodyPr/>
          <a:lstStyle/>
          <a:p>
            <a:fld id="{B9B082C5-6650-4A06-9C93-4DA86C19F24F}" type="slidenum">
              <a:rPr lang="en-US" smtClean="0"/>
              <a:t>17</a:t>
            </a:fld>
            <a:endParaRPr lang="en-US"/>
          </a:p>
        </p:txBody>
      </p:sp>
    </p:spTree>
    <p:extLst>
      <p:ext uri="{BB962C8B-B14F-4D97-AF65-F5344CB8AC3E}">
        <p14:creationId xmlns:p14="http://schemas.microsoft.com/office/powerpoint/2010/main" val="270621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in our own community there is innovation in how we provide accessible solutions. I’m absolutely delighted to be able to introduce you all to the official Ember-A11y Zoey and Tomster, thanks to the </a:t>
            </a:r>
            <a:r>
              <a:rPr lang="en-US" baseline="0" dirty="0" smtClean="0"/>
              <a:t>talented Lindsey </a:t>
            </a:r>
            <a:r>
              <a:rPr lang="en-US" baseline="0" dirty="0" smtClean="0"/>
              <a:t>Wilson. To me, these represent a tangible commitment to building accessible things in Ember. </a:t>
            </a:r>
          </a:p>
          <a:p>
            <a:r>
              <a:rPr lang="en-US" baseline="0" dirty="0" smtClean="0"/>
              <a:t>-----------------</a:t>
            </a:r>
          </a:p>
          <a:p>
            <a:r>
              <a:rPr lang="en-US" baseline="0" dirty="0" smtClean="0"/>
              <a:t>So, we’ll go over accessibility in Ember and Ember addons in a minute, but I think it’s important for us to first talk about something else, some of the things that are hard about accessibility. </a:t>
            </a:r>
            <a:r>
              <a:rPr lang="en-US" baseline="0" dirty="0" smtClean="0"/>
              <a:t> </a:t>
            </a:r>
            <a:endParaRPr lang="en-US" baseline="0" dirty="0" smtClean="0"/>
          </a:p>
        </p:txBody>
      </p:sp>
      <p:sp>
        <p:nvSpPr>
          <p:cNvPr id="4" name="Slide Number Placeholder 3"/>
          <p:cNvSpPr>
            <a:spLocks noGrp="1"/>
          </p:cNvSpPr>
          <p:nvPr>
            <p:ph type="sldNum" sz="quarter" idx="10"/>
          </p:nvPr>
        </p:nvSpPr>
        <p:spPr/>
        <p:txBody>
          <a:bodyPr/>
          <a:lstStyle/>
          <a:p>
            <a:fld id="{B9B082C5-6650-4A06-9C93-4DA86C19F24F}" type="slidenum">
              <a:rPr lang="en-US" smtClean="0"/>
              <a:t>18</a:t>
            </a:fld>
            <a:endParaRPr lang="en-US"/>
          </a:p>
        </p:txBody>
      </p:sp>
    </p:spTree>
    <p:extLst>
      <p:ext uri="{BB962C8B-B14F-4D97-AF65-F5344CB8AC3E}">
        <p14:creationId xmlns:p14="http://schemas.microsoft.com/office/powerpoint/2010/main" val="270621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Accessibility is emotional.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19</a:t>
            </a:fld>
            <a:endParaRPr lang="en-US"/>
          </a:p>
        </p:txBody>
      </p:sp>
    </p:spTree>
    <p:extLst>
      <p:ext uri="{BB962C8B-B14F-4D97-AF65-F5344CB8AC3E}">
        <p14:creationId xmlns:p14="http://schemas.microsoft.com/office/powerpoint/2010/main" val="71637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9997">
              <a:defRPr/>
            </a:pPr>
            <a:r>
              <a:rPr lang="en-US" dirty="0" smtClean="0">
                <a:latin typeface="+mn-lt"/>
                <a:ea typeface="Roboto" panose="02000000000000000000" pitchFamily="2" charset="0"/>
              </a:rPr>
              <a:t>I care</a:t>
            </a:r>
            <a:r>
              <a:rPr lang="en-US" baseline="0" dirty="0" smtClean="0">
                <a:latin typeface="+mn-lt"/>
                <a:ea typeface="Roboto" panose="02000000000000000000" pitchFamily="2" charset="0"/>
              </a:rPr>
              <a:t> about accessibility because really enjoy making quality experiences….and because it’s my job.</a:t>
            </a:r>
          </a:p>
          <a:p>
            <a:pPr defTabSz="989997">
              <a:defRPr/>
            </a:pPr>
            <a:r>
              <a:rPr lang="en-US" dirty="0" smtClean="0">
                <a:latin typeface="+mn-lt"/>
                <a:ea typeface="Roboto" panose="02000000000000000000" pitchFamily="2" charset="0"/>
              </a:rPr>
              <a:t>I work</a:t>
            </a:r>
            <a:r>
              <a:rPr lang="en-US" baseline="0" dirty="0" smtClean="0">
                <a:latin typeface="+mn-lt"/>
                <a:ea typeface="Roboto" panose="02000000000000000000" pitchFamily="2" charset="0"/>
              </a:rPr>
              <a:t> for </a:t>
            </a:r>
            <a:r>
              <a:rPr lang="en-US" dirty="0" smtClean="0">
                <a:latin typeface="+mn-lt"/>
                <a:ea typeface="Roboto" panose="02000000000000000000" pitchFamily="2" charset="0"/>
              </a:rPr>
              <a:t>JP </a:t>
            </a:r>
            <a:r>
              <a:rPr lang="en-US" dirty="0">
                <a:latin typeface="+mn-lt"/>
                <a:ea typeface="Roboto" panose="02000000000000000000" pitchFamily="2" charset="0"/>
              </a:rPr>
              <a:t>Morgan Chase, where we use Ember to build ambitious things. </a:t>
            </a:r>
            <a:endParaRPr lang="en-US" dirty="0" smtClean="0">
              <a:latin typeface="+mn-lt"/>
              <a:ea typeface="Roboto" panose="02000000000000000000" pitchFamily="2" charset="0"/>
            </a:endParaRPr>
          </a:p>
          <a:p>
            <a:pPr defTabSz="989997">
              <a:defRPr/>
            </a:pPr>
            <a:r>
              <a:rPr lang="en-US" dirty="0" smtClean="0">
                <a:latin typeface="+mn-lt"/>
                <a:ea typeface="Roboto" panose="02000000000000000000" pitchFamily="2" charset="0"/>
              </a:rPr>
              <a:t>My </a:t>
            </a:r>
            <a:r>
              <a:rPr lang="en-US" dirty="0">
                <a:latin typeface="+mn-lt"/>
                <a:ea typeface="Roboto" panose="02000000000000000000" pitchFamily="2" charset="0"/>
              </a:rPr>
              <a:t>team </a:t>
            </a:r>
            <a:r>
              <a:rPr lang="en-US" dirty="0" smtClean="0">
                <a:latin typeface="+mn-lt"/>
                <a:ea typeface="Roboto" panose="02000000000000000000" pitchFamily="2" charset="0"/>
              </a:rPr>
              <a:t>provides accessible </a:t>
            </a:r>
            <a:r>
              <a:rPr lang="en-US" dirty="0">
                <a:latin typeface="+mn-lt"/>
                <a:ea typeface="Roboto" panose="02000000000000000000" pitchFamily="2" charset="0"/>
              </a:rPr>
              <a:t>UI components </a:t>
            </a:r>
            <a:r>
              <a:rPr lang="en-US" dirty="0" smtClean="0">
                <a:latin typeface="+mn-lt"/>
                <a:ea typeface="Roboto" panose="02000000000000000000" pitchFamily="2" charset="0"/>
              </a:rPr>
              <a:t>through an Ember addon that </a:t>
            </a:r>
            <a:r>
              <a:rPr lang="en-US" dirty="0">
                <a:latin typeface="+mn-lt"/>
                <a:ea typeface="Roboto" panose="02000000000000000000" pitchFamily="2" charset="0"/>
              </a:rPr>
              <a:t>other teams use to build corporate and investment banking applications. </a:t>
            </a:r>
            <a:endParaRPr lang="en-US" dirty="0" smtClean="0">
              <a:latin typeface="+mn-lt"/>
              <a:ea typeface="Roboto" panose="02000000000000000000" pitchFamily="2" charset="0"/>
            </a:endParaRPr>
          </a:p>
          <a:p>
            <a:pPr defTabSz="989997">
              <a:defRPr/>
            </a:pPr>
            <a:r>
              <a:rPr lang="en-US" dirty="0" smtClean="0">
                <a:latin typeface="+mn-lt"/>
                <a:ea typeface="Roboto" panose="02000000000000000000" pitchFamily="2" charset="0"/>
              </a:rPr>
              <a:t>We have a federal requirement to provide accessible products. </a:t>
            </a:r>
          </a:p>
          <a:p>
            <a:pPr defTabSz="989997">
              <a:defRPr/>
            </a:pPr>
            <a:r>
              <a:rPr lang="en-US" dirty="0" smtClean="0">
                <a:latin typeface="+mn-lt"/>
                <a:ea typeface="Roboto" panose="02000000000000000000" pitchFamily="2" charset="0"/>
              </a:rPr>
              <a:t>When</a:t>
            </a:r>
            <a:r>
              <a:rPr lang="en-US" baseline="0" dirty="0" smtClean="0">
                <a:latin typeface="+mn-lt"/>
                <a:ea typeface="Roboto" panose="02000000000000000000" pitchFamily="2" charset="0"/>
              </a:rPr>
              <a:t> I joined the team, we didn’t have very good guidance about how to make things accessible. So guess what? I learned it! </a:t>
            </a:r>
            <a:endParaRPr lang="en-US" dirty="0">
              <a:latin typeface="+mn-lt"/>
              <a:ea typeface="Roboto" panose="02000000000000000000" pitchFamily="2" charset="0"/>
            </a:endParaRPr>
          </a:p>
          <a:p>
            <a:endParaRPr lang="en-US" sz="1500" dirty="0">
              <a:latin typeface="+mn-lt"/>
            </a:endParaRPr>
          </a:p>
        </p:txBody>
      </p:sp>
      <p:sp>
        <p:nvSpPr>
          <p:cNvPr id="4" name="Slide Number Placeholder 3"/>
          <p:cNvSpPr>
            <a:spLocks noGrp="1"/>
          </p:cNvSpPr>
          <p:nvPr>
            <p:ph type="sldNum" sz="quarter" idx="10"/>
          </p:nvPr>
        </p:nvSpPr>
        <p:spPr/>
        <p:txBody>
          <a:bodyPr/>
          <a:lstStyle/>
          <a:p>
            <a:fld id="{B9B082C5-6650-4A06-9C93-4DA86C19F24F}" type="slidenum">
              <a:rPr lang="en-US" smtClean="0"/>
              <a:t>2</a:t>
            </a:fld>
            <a:endParaRPr lang="en-US"/>
          </a:p>
        </p:txBody>
      </p:sp>
    </p:spTree>
    <p:extLst>
      <p:ext uri="{BB962C8B-B14F-4D97-AF65-F5344CB8AC3E}">
        <p14:creationId xmlns:p14="http://schemas.microsoft.com/office/powerpoint/2010/main" val="558027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emotional for our users, who need to perform tasks on the web</a:t>
            </a:r>
            <a:r>
              <a:rPr lang="en-US" baseline="0" dirty="0" smtClean="0"/>
              <a:t> to get through their daily lives.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20</a:t>
            </a:fld>
            <a:endParaRPr lang="en-US"/>
          </a:p>
        </p:txBody>
      </p:sp>
    </p:spTree>
    <p:extLst>
      <p:ext uri="{BB962C8B-B14F-4D97-AF65-F5344CB8AC3E}">
        <p14:creationId xmlns:p14="http://schemas.microsoft.com/office/powerpoint/2010/main" val="3979217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want to buy presents for their families. </a:t>
            </a:r>
          </a:p>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21</a:t>
            </a:fld>
            <a:endParaRPr lang="en-US"/>
          </a:p>
        </p:txBody>
      </p:sp>
    </p:spTree>
    <p:extLst>
      <p:ext uri="{BB962C8B-B14F-4D97-AF65-F5344CB8AC3E}">
        <p14:creationId xmlns:p14="http://schemas.microsoft.com/office/powerpoint/2010/main" val="2368811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want to use your new website…but they can’t.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22</a:t>
            </a:fld>
            <a:endParaRPr lang="en-US"/>
          </a:p>
        </p:txBody>
      </p:sp>
    </p:spTree>
    <p:extLst>
      <p:ext uri="{BB962C8B-B14F-4D97-AF65-F5344CB8AC3E}">
        <p14:creationId xmlns:p14="http://schemas.microsoft.com/office/powerpoint/2010/main" val="137681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feel frustrated</a:t>
            </a:r>
            <a:r>
              <a:rPr lang="en-US" baseline="0" dirty="0" smtClean="0"/>
              <a:t> and isolated and once again, wondering why programmers don’t care.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23</a:t>
            </a:fld>
            <a:endParaRPr lang="en-US"/>
          </a:p>
        </p:txBody>
      </p:sp>
    </p:spTree>
    <p:extLst>
      <p:ext uri="{BB962C8B-B14F-4D97-AF65-F5344CB8AC3E}">
        <p14:creationId xmlns:p14="http://schemas.microsoft.com/office/powerpoint/2010/main" val="3636953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Accessibility is emotional for developers,</a:t>
            </a:r>
            <a:r>
              <a:rPr lang="en-US" baseline="0" dirty="0" smtClean="0"/>
              <a:t> too. </a:t>
            </a:r>
          </a:p>
          <a:p>
            <a:endParaRPr lang="en-US" baseline="0" dirty="0" smtClean="0"/>
          </a:p>
          <a:p>
            <a:pPr marL="185625" indent="-185625">
              <a:buFontTx/>
              <a:buChar char="-"/>
            </a:pPr>
            <a:r>
              <a:rPr lang="en-US" baseline="0" dirty="0" smtClean="0"/>
              <a:t>we’re under pressure to finish projects that have been promised at an unrealistic timeline</a:t>
            </a:r>
          </a:p>
          <a:p>
            <a:pPr marL="185625" indent="-185625">
              <a:buFontTx/>
              <a:buChar char="-"/>
            </a:pPr>
            <a:r>
              <a:rPr lang="en-US" baseline="0" dirty="0" smtClean="0"/>
              <a:t>We’re being told to “ship it now and fix it later” – but is there really ever a “later”? Are we failing our users when we fail to be the technical experts we were hired to be? </a:t>
            </a:r>
          </a:p>
          <a:p>
            <a:pPr marL="185625" indent="-185625">
              <a:buFontTx/>
              <a:buChar char="-"/>
            </a:pP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24</a:t>
            </a:fld>
            <a:endParaRPr lang="en-US"/>
          </a:p>
        </p:txBody>
      </p:sp>
    </p:spTree>
    <p:extLst>
      <p:ext uri="{BB962C8B-B14F-4D97-AF65-F5344CB8AC3E}">
        <p14:creationId xmlns:p14="http://schemas.microsoft.com/office/powerpoint/2010/main" val="1483113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maybe it’s that we feel pressure</a:t>
            </a:r>
            <a:r>
              <a:rPr lang="en-US" baseline="0" dirty="0" smtClean="0"/>
              <a:t> to prove ourselves. Has anyone here felt the pressure to prove themselves? I know I have. </a:t>
            </a:r>
          </a:p>
          <a:p>
            <a:endParaRPr lang="en-US" dirty="0" smtClean="0"/>
          </a:p>
          <a:p>
            <a:r>
              <a:rPr lang="en-US" dirty="0" smtClean="0"/>
              <a:t>We also are under pressure to prove ourselves- some of which comes</a:t>
            </a:r>
            <a:r>
              <a:rPr lang="en-US" baseline="0" dirty="0" smtClean="0"/>
              <a:t> from inside our own minds.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25</a:t>
            </a:fld>
            <a:endParaRPr lang="en-US"/>
          </a:p>
        </p:txBody>
      </p:sp>
    </p:spTree>
    <p:extLst>
      <p:ext uri="{BB962C8B-B14F-4D97-AF65-F5344CB8AC3E}">
        <p14:creationId xmlns:p14="http://schemas.microsoft.com/office/powerpoint/2010/main" val="1374702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Under the weight of all this, it’s no wonder that accessibility is easy to ignore. </a:t>
            </a:r>
          </a:p>
        </p:txBody>
      </p:sp>
      <p:sp>
        <p:nvSpPr>
          <p:cNvPr id="4" name="Slide Number Placeholder 3"/>
          <p:cNvSpPr>
            <a:spLocks noGrp="1"/>
          </p:cNvSpPr>
          <p:nvPr>
            <p:ph type="sldNum" sz="quarter" idx="10"/>
          </p:nvPr>
        </p:nvSpPr>
        <p:spPr/>
        <p:txBody>
          <a:bodyPr/>
          <a:lstStyle/>
          <a:p>
            <a:fld id="{B9B082C5-6650-4A06-9C93-4DA86C19F24F}" type="slidenum">
              <a:rPr lang="en-US" smtClean="0"/>
              <a:t>26</a:t>
            </a:fld>
            <a:endParaRPr lang="en-US"/>
          </a:p>
        </p:txBody>
      </p:sp>
    </p:spTree>
    <p:extLst>
      <p:ext uri="{BB962C8B-B14F-4D97-AF65-F5344CB8AC3E}">
        <p14:creationId xmlns:p14="http://schemas.microsoft.com/office/powerpoint/2010/main" val="2688532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Accessibility can also be difficult to get correct when you’re first starting out. </a:t>
            </a:r>
            <a:r>
              <a:rPr lang="en-US"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27</a:t>
            </a:fld>
            <a:endParaRPr lang="en-US"/>
          </a:p>
        </p:txBody>
      </p:sp>
    </p:spTree>
    <p:extLst>
      <p:ext uri="{BB962C8B-B14F-4D97-AF65-F5344CB8AC3E}">
        <p14:creationId xmlns:p14="http://schemas.microsoft.com/office/powerpoint/2010/main" val="1149196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all have things that we think are the hardest to do, but this is my list of “top five hard a11y things that I’d like to see permanently solved in Ember” </a:t>
            </a:r>
          </a:p>
          <a:p>
            <a:endParaRPr lang="en-US" dirty="0"/>
          </a:p>
          <a:p>
            <a:r>
              <a:rPr lang="en-US" dirty="0" smtClean="0"/>
              <a:t>- Route </a:t>
            </a:r>
            <a:r>
              <a:rPr lang="en-US" dirty="0"/>
              <a:t>transitions. </a:t>
            </a:r>
            <a:r>
              <a:rPr lang="en-US" dirty="0" smtClean="0"/>
              <a:t>I think it’s incredible, the way Ember handles routing….but </a:t>
            </a:r>
            <a:r>
              <a:rPr lang="en-US" dirty="0"/>
              <a:t>one of the downsides is that when the route changes, nothing is announced to the screen reader other than a link being clicked. If you </a:t>
            </a:r>
            <a:r>
              <a:rPr lang="en-US" dirty="0" smtClean="0"/>
              <a:t>have to depend on only </a:t>
            </a:r>
            <a:r>
              <a:rPr lang="en-US" dirty="0"/>
              <a:t>on what the screen reader is telling you, you’d have no way to know that the link did what it was supposed to do. </a:t>
            </a:r>
            <a:r>
              <a:rPr lang="en-US" dirty="0" smtClean="0"/>
              <a:t>And-</a:t>
            </a:r>
            <a:r>
              <a:rPr lang="en-US" baseline="0" dirty="0" smtClean="0"/>
              <a:t> this isn’t just an issue with Ember, i</a:t>
            </a:r>
            <a:r>
              <a:rPr lang="en-US" dirty="0" smtClean="0"/>
              <a:t>t’s </a:t>
            </a:r>
            <a:r>
              <a:rPr lang="en-US" dirty="0"/>
              <a:t>an issue with all SPAs out of the box. </a:t>
            </a:r>
          </a:p>
          <a:p>
            <a:pPr defTabSz="914162">
              <a:defRPr/>
            </a:pPr>
            <a:endParaRPr lang="en-US" dirty="0" smtClean="0"/>
          </a:p>
          <a:p>
            <a:pPr defTabSz="914162">
              <a:defRPr/>
            </a:pPr>
            <a:r>
              <a:rPr lang="en-US" dirty="0" smtClean="0"/>
              <a:t>- Modals that insert themselves correctly into the DOM, have the correct roles, and most</a:t>
            </a:r>
            <a:r>
              <a:rPr lang="en-US" baseline="0" dirty="0" smtClean="0"/>
              <a:t> importantly, trap focus! </a:t>
            </a:r>
          </a:p>
          <a:p>
            <a:r>
              <a:rPr lang="en-US" dirty="0" smtClean="0"/>
              <a:t>Plus,</a:t>
            </a:r>
            <a:r>
              <a:rPr lang="en-US" baseline="0" dirty="0" smtClean="0"/>
              <a:t> there’s a difference between visible focus and screen reader focus. </a:t>
            </a:r>
            <a:endParaRPr lang="en-US" dirty="0" smtClean="0"/>
          </a:p>
          <a:p>
            <a:endParaRPr lang="en-US" baseline="0" dirty="0" smtClean="0"/>
          </a:p>
          <a:p>
            <a:r>
              <a:rPr lang="en-US" baseline="0" dirty="0" smtClean="0"/>
              <a:t>- ARIA attribute support- there’s a specific set of rules for what things should have labels or descriptions, and what roles should be on what element in specific context. Of course, now that I think about it, it IS a specific set of rules…and we’re engineers and we like rules….hmmm…. …maybe we *could* engineer for this….</a:t>
            </a:r>
          </a:p>
          <a:p>
            <a:endParaRPr lang="en-US" baseline="0" dirty="0" smtClean="0"/>
          </a:p>
          <a:p>
            <a:r>
              <a:rPr lang="en-US" baseline="0" dirty="0" smtClean="0"/>
              <a:t>- You can add an action to anything. This is awesome. This also not awesome, because it’s not just the click that you need. </a:t>
            </a:r>
            <a:r>
              <a:rPr lang="en-US" dirty="0" smtClean="0"/>
              <a:t>If you can click on it, you also need</a:t>
            </a:r>
            <a:r>
              <a:rPr lang="en-US" baseline="0" dirty="0" smtClean="0"/>
              <a:t> to be able to interact with it via keyboard. A screen reader needs a machine readable name for what kind of interactive element it is, because that tells the person with assistive technology what to expect, or what to *do* with it. </a:t>
            </a:r>
          </a:p>
          <a:p>
            <a:pPr marL="285676" indent="-285676">
              <a:buFontTx/>
              <a:buChar char="-"/>
            </a:pPr>
            <a:r>
              <a:rPr lang="en-US" baseline="0" dirty="0" smtClean="0"/>
              <a:t>An interactive element also cannot contain another interactive element. </a:t>
            </a:r>
          </a:p>
          <a:p>
            <a:pPr marL="285676" indent="-285676">
              <a:buFontTx/>
              <a:buChar char="-"/>
            </a:pPr>
            <a:r>
              <a:rPr lang="en-US" baseline="0" dirty="0" smtClean="0"/>
              <a:t>So this one is a bit messy, turns out. I wonder if we could improve this?</a:t>
            </a:r>
            <a:endParaRPr lang="en-US" dirty="0" smtClean="0"/>
          </a:p>
          <a:p>
            <a:endParaRPr lang="en-US" baseline="0" dirty="0" smtClean="0"/>
          </a:p>
          <a:p>
            <a:r>
              <a:rPr lang="en-US" baseline="0" dirty="0" smtClean="0"/>
              <a:t>- Passwords are hard but they’re not just hard in Ember- they’re hard everywhere. Have you ever tried to fill in a password with a screen reader turned on, while not looking at the screen? I’ll give you a hint… “star, star, star, star, star, star….” How do you ensure privacy but still provide an inclusive experience? I wonder if this is an area where we need to look differently at the problem. </a:t>
            </a:r>
          </a:p>
          <a:p>
            <a:pPr marL="247498" indent="-247498">
              <a:buAutoNum type="arabicPeriod"/>
            </a:pP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28</a:t>
            </a:fld>
            <a:endParaRPr lang="en-US"/>
          </a:p>
        </p:txBody>
      </p:sp>
    </p:spTree>
    <p:extLst>
      <p:ext uri="{BB962C8B-B14F-4D97-AF65-F5344CB8AC3E}">
        <p14:creationId xmlns:p14="http://schemas.microsoft.com/office/powerpoint/2010/main" val="315589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quite</a:t>
            </a:r>
            <a:r>
              <a:rPr lang="en-US" baseline="0" dirty="0" smtClean="0"/>
              <a:t> a bit of work. </a:t>
            </a:r>
          </a:p>
          <a:p>
            <a:endParaRPr lang="en-US" baseline="0" dirty="0"/>
          </a:p>
          <a:p>
            <a:endParaRPr lang="en-US" baseline="0" dirty="0" smtClean="0"/>
          </a:p>
        </p:txBody>
      </p:sp>
      <p:sp>
        <p:nvSpPr>
          <p:cNvPr id="4" name="Slide Number Placeholder 3"/>
          <p:cNvSpPr>
            <a:spLocks noGrp="1"/>
          </p:cNvSpPr>
          <p:nvPr>
            <p:ph type="sldNum" sz="quarter" idx="10"/>
          </p:nvPr>
        </p:nvSpPr>
        <p:spPr/>
        <p:txBody>
          <a:bodyPr/>
          <a:lstStyle/>
          <a:p>
            <a:fld id="{B9B082C5-6650-4A06-9C93-4DA86C19F24F}" type="slidenum">
              <a:rPr lang="en-US" smtClean="0"/>
              <a:t>29</a:t>
            </a:fld>
            <a:endParaRPr lang="en-US"/>
          </a:p>
        </p:txBody>
      </p:sp>
    </p:spTree>
    <p:extLst>
      <p:ext uri="{BB962C8B-B14F-4D97-AF65-F5344CB8AC3E}">
        <p14:creationId xmlns:p14="http://schemas.microsoft.com/office/powerpoint/2010/main" val="1503369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9997">
              <a:defRPr/>
            </a:pPr>
            <a:r>
              <a:rPr lang="en-US" dirty="0" smtClean="0">
                <a:latin typeface="+mn-lt"/>
                <a:ea typeface="Roboto" panose="02000000000000000000" pitchFamily="2" charset="0"/>
              </a:rPr>
              <a:t>I care about</a:t>
            </a:r>
            <a:r>
              <a:rPr lang="en-US" baseline="0" dirty="0" smtClean="0">
                <a:latin typeface="+mn-lt"/>
                <a:ea typeface="Roboto" panose="02000000000000000000" pitchFamily="2" charset="0"/>
              </a:rPr>
              <a:t> accessibility because I care about web standards. </a:t>
            </a:r>
          </a:p>
          <a:p>
            <a:pPr defTabSz="989997">
              <a:defRPr/>
            </a:pPr>
            <a:r>
              <a:rPr lang="en-US" dirty="0" smtClean="0">
                <a:latin typeface="+mn-lt"/>
                <a:ea typeface="Roboto" panose="02000000000000000000" pitchFamily="2" charset="0"/>
              </a:rPr>
              <a:t>Over </a:t>
            </a:r>
            <a:r>
              <a:rPr lang="en-US" dirty="0">
                <a:latin typeface="+mn-lt"/>
                <a:ea typeface="Roboto" panose="02000000000000000000" pitchFamily="2" charset="0"/>
              </a:rPr>
              <a:t>the last 22 years, I’ve discovered that the </a:t>
            </a:r>
            <a:r>
              <a:rPr lang="en-US" dirty="0" smtClean="0">
                <a:latin typeface="+mn-lt"/>
                <a:ea typeface="Roboto" panose="02000000000000000000" pitchFamily="2" charset="0"/>
              </a:rPr>
              <a:t>more I </a:t>
            </a:r>
            <a:r>
              <a:rPr lang="en-US" dirty="0">
                <a:latin typeface="+mn-lt"/>
                <a:ea typeface="Roboto" panose="02000000000000000000" pitchFamily="2" charset="0"/>
              </a:rPr>
              <a:t>get to know </a:t>
            </a:r>
            <a:r>
              <a:rPr lang="en-US" dirty="0" smtClean="0">
                <a:latin typeface="+mn-lt"/>
                <a:ea typeface="Roboto" panose="02000000000000000000" pitchFamily="2" charset="0"/>
              </a:rPr>
              <a:t>the</a:t>
            </a:r>
            <a:r>
              <a:rPr lang="en-US" baseline="0" dirty="0" smtClean="0">
                <a:latin typeface="+mn-lt"/>
                <a:ea typeface="Roboto" panose="02000000000000000000" pitchFamily="2" charset="0"/>
              </a:rPr>
              <a:t> specs</a:t>
            </a:r>
            <a:r>
              <a:rPr lang="en-US" dirty="0" smtClean="0">
                <a:latin typeface="+mn-lt"/>
                <a:ea typeface="Roboto" panose="02000000000000000000" pitchFamily="2" charset="0"/>
              </a:rPr>
              <a:t>, </a:t>
            </a:r>
            <a:r>
              <a:rPr lang="en-US" dirty="0">
                <a:latin typeface="+mn-lt"/>
                <a:ea typeface="Roboto" panose="02000000000000000000" pitchFamily="2" charset="0"/>
              </a:rPr>
              <a:t>the more clearly I can think about how to architect a solution. </a:t>
            </a:r>
            <a:endParaRPr lang="en-US" dirty="0" smtClean="0">
              <a:latin typeface="+mn-lt"/>
              <a:ea typeface="Roboto" panose="02000000000000000000" pitchFamily="2" charset="0"/>
            </a:endParaRPr>
          </a:p>
          <a:p>
            <a:pPr defTabSz="989997">
              <a:defRPr/>
            </a:pPr>
            <a:r>
              <a:rPr lang="en-US" dirty="0" smtClean="0">
                <a:latin typeface="+mn-lt"/>
                <a:ea typeface="Roboto" panose="02000000000000000000" pitchFamily="2" charset="0"/>
              </a:rPr>
              <a:t>I </a:t>
            </a:r>
            <a:r>
              <a:rPr lang="en-US" dirty="0">
                <a:latin typeface="+mn-lt"/>
                <a:ea typeface="Roboto" panose="02000000000000000000" pitchFamily="2" charset="0"/>
              </a:rPr>
              <a:t>can build new things because I understand the context of how things are </a:t>
            </a:r>
            <a:r>
              <a:rPr lang="en-US" i="1" dirty="0">
                <a:latin typeface="+mn-lt"/>
                <a:ea typeface="Roboto" panose="02000000000000000000" pitchFamily="2" charset="0"/>
              </a:rPr>
              <a:t>already</a:t>
            </a:r>
            <a:r>
              <a:rPr lang="en-US" dirty="0">
                <a:latin typeface="+mn-lt"/>
                <a:ea typeface="Roboto" panose="02000000000000000000" pitchFamily="2" charset="0"/>
              </a:rPr>
              <a:t> supposed to work. </a:t>
            </a:r>
          </a:p>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3</a:t>
            </a:fld>
            <a:endParaRPr lang="en-US"/>
          </a:p>
        </p:txBody>
      </p:sp>
    </p:spTree>
    <p:extLst>
      <p:ext uri="{BB962C8B-B14F-4D97-AF65-F5344CB8AC3E}">
        <p14:creationId xmlns:p14="http://schemas.microsoft.com/office/powerpoint/2010/main" val="112735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there are some things we can do. There is a superhero to save the day.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30</a:t>
            </a:fld>
            <a:endParaRPr lang="en-US"/>
          </a:p>
        </p:txBody>
      </p:sp>
    </p:spTree>
    <p:extLst>
      <p:ext uri="{BB962C8B-B14F-4D97-AF65-F5344CB8AC3E}">
        <p14:creationId xmlns:p14="http://schemas.microsoft.com/office/powerpoint/2010/main" val="1149196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bet you thought I was going to say that I was the hero, right? </a:t>
            </a:r>
          </a:p>
          <a:p>
            <a:endParaRPr lang="en-US" dirty="0" smtClean="0"/>
          </a:p>
          <a:p>
            <a:r>
              <a:rPr lang="en-US" dirty="0" smtClean="0"/>
              <a:t>Or maybe something cheesy like “there’s a hero in all of us” </a:t>
            </a:r>
          </a:p>
          <a:p>
            <a:endParaRPr lang="en-US" dirty="0" smtClean="0"/>
          </a:p>
          <a:p>
            <a:r>
              <a:rPr lang="en-US" dirty="0" smtClean="0"/>
              <a:t>Yeah, nope. </a:t>
            </a:r>
          </a:p>
          <a:p>
            <a:endParaRPr lang="en-US" dirty="0" smtClean="0"/>
          </a:p>
          <a:p>
            <a:r>
              <a:rPr lang="en-US" dirty="0" smtClean="0"/>
              <a:t>Web standards. Web standards are the superheroes for accessibility. </a:t>
            </a:r>
          </a:p>
          <a:p>
            <a:endParaRPr lang="en-US" dirty="0" smtClean="0"/>
          </a:p>
          <a:p>
            <a:r>
              <a:rPr lang="en-US" dirty="0" smtClean="0"/>
              <a:t>Web standards give us ways to pick up easy wins. Wins by default.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31</a:t>
            </a:fld>
            <a:endParaRPr lang="en-US"/>
          </a:p>
        </p:txBody>
      </p:sp>
    </p:spTree>
    <p:extLst>
      <p:ext uri="{BB962C8B-B14F-4D97-AF65-F5344CB8AC3E}">
        <p14:creationId xmlns:p14="http://schemas.microsoft.com/office/powerpoint/2010/main" val="112735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of </a:t>
            </a:r>
            <a:r>
              <a:rPr lang="en-US" smtClean="0"/>
              <a:t>the relatively easier </a:t>
            </a:r>
            <a:r>
              <a:rPr lang="en-US" dirty="0" smtClean="0"/>
              <a:t>things that</a:t>
            </a:r>
            <a:r>
              <a:rPr lang="en-US" baseline="0" dirty="0" smtClean="0"/>
              <a:t> you can do? </a:t>
            </a:r>
          </a:p>
          <a:p>
            <a:endParaRPr lang="en-US" baseline="0" dirty="0" smtClean="0"/>
          </a:p>
          <a:p>
            <a:pPr marL="182163" indent="-182163">
              <a:buFontTx/>
              <a:buChar char="-"/>
            </a:pPr>
            <a:r>
              <a:rPr lang="en-US" baseline="0" dirty="0" smtClean="0"/>
              <a:t>Use html5. use html5 use html5 use html5. I hope you hear this over and over and over again in your head. Any time you go to reach for a div when you should be using a native html5 element, I hope you hear me saying, “use html5” </a:t>
            </a:r>
          </a:p>
          <a:p>
            <a:pPr marL="182163" indent="-182163">
              <a:buFontTx/>
              <a:buChar char="-"/>
            </a:pPr>
            <a:endParaRPr lang="en-US" baseline="0" dirty="0" smtClean="0"/>
          </a:p>
          <a:p>
            <a:pPr marL="182163" indent="-182163">
              <a:buFontTx/>
              <a:buChar char="-"/>
            </a:pPr>
            <a:r>
              <a:rPr lang="en-US" baseline="0" dirty="0" smtClean="0"/>
              <a:t>Use a link if it’s a route. Use a button if it does a button thing like submit a form. </a:t>
            </a:r>
          </a:p>
          <a:p>
            <a:pPr marL="182163" indent="-182163">
              <a:buFontTx/>
              <a:buChar char="-"/>
            </a:pPr>
            <a:endParaRPr lang="en-US" baseline="0" dirty="0" smtClean="0"/>
          </a:p>
          <a:p>
            <a:pPr marL="182163" indent="-182163">
              <a:buFontTx/>
              <a:buChar char="-"/>
            </a:pPr>
            <a:r>
              <a:rPr lang="en-US" baseline="0" dirty="0" smtClean="0"/>
              <a:t>If you can do something with your mouse, you have to be able to do it with your keyboard. Add keyboard navigation to your apps! </a:t>
            </a:r>
          </a:p>
          <a:p>
            <a:pPr marL="182163" indent="-182163">
              <a:buFontTx/>
              <a:buChar char="-"/>
            </a:pPr>
            <a:endParaRPr lang="en-US" baseline="0" dirty="0" smtClean="0"/>
          </a:p>
          <a:p>
            <a:pPr marL="182163" indent="-182163">
              <a:buFontTx/>
              <a:buChar char="-"/>
            </a:pPr>
            <a:r>
              <a:rPr lang="en-US" baseline="0" dirty="0" smtClean="0"/>
              <a:t>Check your color contrast. You don’t even have to write your own, there are like a thousand out there. </a:t>
            </a:r>
          </a:p>
          <a:p>
            <a:endParaRPr lang="en-US" baseline="0" dirty="0" smtClean="0"/>
          </a:p>
          <a:p>
            <a:pPr marL="182163" indent="-182163">
              <a:buFontTx/>
              <a:buChar char="-"/>
            </a:pPr>
            <a:r>
              <a:rPr lang="en-US" baseline="0" dirty="0" smtClean="0"/>
              <a:t>Add alt text to your image, if it’s relevant to the subject.</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32</a:t>
            </a:fld>
            <a:endParaRPr lang="en-US"/>
          </a:p>
        </p:txBody>
      </p:sp>
    </p:spTree>
    <p:extLst>
      <p:ext uri="{BB962C8B-B14F-4D97-AF65-F5344CB8AC3E}">
        <p14:creationId xmlns:p14="http://schemas.microsoft.com/office/powerpoint/2010/main" val="38779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what I mean.  Is it just for show?</a:t>
            </a:r>
            <a:r>
              <a:rPr lang="en-US" baseline="0" dirty="0" smtClean="0"/>
              <a:t> Maybe it’s breaking up a giant wall of text? Then, you’ll want to leave the alt tag blank and add the role presentation. </a:t>
            </a:r>
          </a:p>
          <a:p>
            <a:endParaRPr lang="en-US" baseline="0" dirty="0" smtClean="0"/>
          </a:p>
          <a:p>
            <a:r>
              <a:rPr lang="en-US" baseline="0" dirty="0" smtClean="0"/>
              <a:t>BUT</a:t>
            </a:r>
          </a:p>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33</a:t>
            </a:fld>
            <a:endParaRPr lang="en-US"/>
          </a:p>
        </p:txBody>
      </p:sp>
    </p:spTree>
    <p:extLst>
      <p:ext uri="{BB962C8B-B14F-4D97-AF65-F5344CB8AC3E}">
        <p14:creationId xmlns:p14="http://schemas.microsoft.com/office/powerpoint/2010/main" val="38779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the image is what you need in order to figure out if that really is the toy your nephew asked for, you’ll be wanting something that is descriptive. Note that I don’t just say “Elmo toy” here, I’m trying to use words to describe what it really looks like.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34</a:t>
            </a:fld>
            <a:endParaRPr lang="en-US"/>
          </a:p>
        </p:txBody>
      </p:sp>
    </p:spTree>
    <p:extLst>
      <p:ext uri="{BB962C8B-B14F-4D97-AF65-F5344CB8AC3E}">
        <p14:creationId xmlns:p14="http://schemas.microsoft.com/office/powerpoint/2010/main" val="38779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despite these relatively easy wins being available, there will still</a:t>
            </a:r>
            <a:r>
              <a:rPr lang="en-US" baseline="0" dirty="0" smtClean="0"/>
              <a:t> be developer fights– some of these are, to me, incredibly irrelevant to the product I’m actually trying to build. </a:t>
            </a:r>
          </a:p>
          <a:p>
            <a:endParaRPr lang="en-US" baseline="0" dirty="0" smtClean="0"/>
          </a:p>
          <a:p>
            <a:r>
              <a:rPr lang="en-US" baseline="0" dirty="0" smtClean="0"/>
              <a:t>Like tabs vs spaces.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35</a:t>
            </a:fld>
            <a:endParaRPr lang="en-US"/>
          </a:p>
        </p:txBody>
      </p:sp>
    </p:spTree>
    <p:extLst>
      <p:ext uri="{BB962C8B-B14F-4D97-AF65-F5344CB8AC3E}">
        <p14:creationId xmlns:p14="http://schemas.microsoft.com/office/powerpoint/2010/main" val="1802025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mean, you can fight about it if you want.</a:t>
            </a:r>
            <a:r>
              <a:rPr lang="en-US" baseline="0" dirty="0" smtClean="0"/>
              <a:t> I never *really* cared about this particular fight. </a:t>
            </a:r>
            <a:r>
              <a:rPr lang="en-US" baseline="0" dirty="0" err="1" smtClean="0"/>
              <a:t>Sorta</a:t>
            </a:r>
            <a:r>
              <a:rPr lang="en-US" baseline="0" dirty="0" smtClean="0"/>
              <a:t> like Batman vs. Superman. I knew the fight was going on, I knew they were superheroes and it would therefore be epic, but in the end, I didn’t really care which one of them won.</a:t>
            </a:r>
          </a:p>
          <a:p>
            <a:endParaRPr lang="en-US" baseline="0" dirty="0" smtClean="0"/>
          </a:p>
          <a:p>
            <a:r>
              <a:rPr lang="en-US" baseline="0" dirty="0" smtClean="0"/>
              <a:t>I care about accessibility so I’m not going to tell you to not fight, I’m going to propose what I think is a more interesting thing to fight about.</a:t>
            </a:r>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B9B082C5-6650-4A06-9C93-4DA86C19F24F}" type="slidenum">
              <a:rPr lang="en-US" smtClean="0"/>
              <a:t>36</a:t>
            </a:fld>
            <a:endParaRPr lang="en-US"/>
          </a:p>
        </p:txBody>
      </p:sp>
    </p:spTree>
    <p:extLst>
      <p:ext uri="{BB962C8B-B14F-4D97-AF65-F5344CB8AC3E}">
        <p14:creationId xmlns:p14="http://schemas.microsoft.com/office/powerpoint/2010/main" val="811651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a:t>
            </a:r>
            <a:r>
              <a:rPr lang="en-US" baseline="0" dirty="0" smtClean="0"/>
              <a:t>your position on the DIV element instead of a native semantic html element? </a:t>
            </a:r>
          </a:p>
          <a:p>
            <a:endParaRPr lang="en-US" baseline="0" dirty="0" smtClean="0"/>
          </a:p>
          <a:p>
            <a:r>
              <a:rPr lang="en-US" baseline="0" dirty="0" smtClean="0"/>
              <a:t>Sure, adding a role of heading and an aria-level to your div is *technically* fine,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37</a:t>
            </a:fld>
            <a:endParaRPr lang="en-US"/>
          </a:p>
        </p:txBody>
      </p:sp>
    </p:spTree>
    <p:extLst>
      <p:ext uri="{BB962C8B-B14F-4D97-AF65-F5344CB8AC3E}">
        <p14:creationId xmlns:p14="http://schemas.microsoft.com/office/powerpoint/2010/main" val="40171939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this is what happens if you use</a:t>
            </a:r>
            <a:r>
              <a:rPr lang="en-US" baseline="0" dirty="0" smtClean="0"/>
              <a:t> semantic html.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38</a:t>
            </a:fld>
            <a:endParaRPr lang="en-US"/>
          </a:p>
        </p:txBody>
      </p:sp>
    </p:spTree>
    <p:extLst>
      <p:ext uri="{BB962C8B-B14F-4D97-AF65-F5344CB8AC3E}">
        <p14:creationId xmlns:p14="http://schemas.microsoft.com/office/powerpoint/2010/main" val="33756329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which one is easier? Which one is really “fine”? </a:t>
            </a:r>
          </a:p>
          <a:p>
            <a:endParaRPr lang="en-US" dirty="0" smtClean="0"/>
          </a:p>
        </p:txBody>
      </p:sp>
      <p:sp>
        <p:nvSpPr>
          <p:cNvPr id="4" name="Slide Number Placeholder 3"/>
          <p:cNvSpPr>
            <a:spLocks noGrp="1"/>
          </p:cNvSpPr>
          <p:nvPr>
            <p:ph type="sldNum" sz="quarter" idx="10"/>
          </p:nvPr>
        </p:nvSpPr>
        <p:spPr/>
        <p:txBody>
          <a:bodyPr/>
          <a:lstStyle/>
          <a:p>
            <a:fld id="{B9B082C5-6650-4A06-9C93-4DA86C19F24F}" type="slidenum">
              <a:rPr lang="en-US" smtClean="0"/>
              <a:t>39</a:t>
            </a:fld>
            <a:endParaRPr lang="en-US"/>
          </a:p>
        </p:txBody>
      </p:sp>
    </p:spTree>
    <p:extLst>
      <p:ext uri="{BB962C8B-B14F-4D97-AF65-F5344CB8AC3E}">
        <p14:creationId xmlns:p14="http://schemas.microsoft.com/office/powerpoint/2010/main" val="2485485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9997">
              <a:defRPr/>
            </a:pPr>
            <a:r>
              <a:rPr lang="en-US" dirty="0" smtClean="0">
                <a:latin typeface="+mn-lt"/>
                <a:ea typeface="Roboto" panose="02000000000000000000" pitchFamily="2" charset="0"/>
              </a:rPr>
              <a:t>There are also accessibility spec - known</a:t>
            </a:r>
            <a:r>
              <a:rPr lang="en-US" baseline="0" dirty="0" smtClean="0">
                <a:latin typeface="+mn-lt"/>
                <a:ea typeface="Roboto" panose="02000000000000000000" pitchFamily="2" charset="0"/>
              </a:rPr>
              <a:t> as WAI-ARIA</a:t>
            </a:r>
            <a:endParaRPr lang="en-US" dirty="0" smtClean="0"/>
          </a:p>
          <a:p>
            <a:r>
              <a:rPr lang="en-US" dirty="0" smtClean="0"/>
              <a:t>Web accessibility initiative for Accessible</a:t>
            </a:r>
            <a:r>
              <a:rPr lang="en-US" baseline="0" dirty="0" smtClean="0"/>
              <a:t> rich internet applications</a:t>
            </a:r>
          </a:p>
          <a:p>
            <a:r>
              <a:rPr lang="en-US" baseline="0" dirty="0" smtClean="0"/>
              <a:t>Phew that was a mouthful! </a:t>
            </a:r>
          </a:p>
          <a:p>
            <a:endParaRPr lang="en-US" baseline="0" dirty="0" smtClean="0"/>
          </a:p>
          <a:p>
            <a:r>
              <a:rPr lang="en-US" baseline="0" dirty="0" smtClean="0"/>
              <a:t>-----------------</a:t>
            </a:r>
          </a:p>
          <a:p>
            <a:pPr defTabSz="914281">
              <a:defRPr/>
            </a:pPr>
            <a:r>
              <a:rPr lang="en-US" dirty="0" smtClean="0"/>
              <a:t>https://www.w3.org/TR/wai-aria/</a:t>
            </a:r>
          </a:p>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4</a:t>
            </a:fld>
            <a:endParaRPr lang="en-US"/>
          </a:p>
        </p:txBody>
      </p:sp>
    </p:spTree>
    <p:extLst>
      <p:ext uri="{BB962C8B-B14F-4D97-AF65-F5344CB8AC3E}">
        <p14:creationId xmlns:p14="http://schemas.microsoft.com/office/powerpoint/2010/main" val="1127357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I’m going to have to get behind a fight that isn’t Black Panther vs Gold Jaguar, </a:t>
            </a:r>
          </a:p>
          <a:p>
            <a:endParaRPr lang="en-US" dirty="0" smtClean="0"/>
          </a:p>
          <a:p>
            <a:r>
              <a:rPr lang="en-US" dirty="0" smtClean="0"/>
              <a:t>then a fight about semantic html vs not semantic html is probably the one</a:t>
            </a:r>
            <a:r>
              <a:rPr lang="en-US" baseline="0" dirty="0" smtClean="0"/>
              <a:t> I’d prefer. </a:t>
            </a:r>
          </a:p>
          <a:p>
            <a:endParaRPr lang="en-US" baseline="0" dirty="0" smtClean="0"/>
          </a:p>
          <a:p>
            <a:r>
              <a:rPr lang="en-US" baseline="0" dirty="0" smtClean="0"/>
              <a:t>I mean, if you have to fight. Maybe the kind of fight where it’s like Hulk and Thor on </a:t>
            </a:r>
            <a:r>
              <a:rPr lang="en-US" baseline="0" dirty="0" err="1" smtClean="0"/>
              <a:t>Ragnarok</a:t>
            </a:r>
            <a:r>
              <a:rPr lang="en-US" baseline="0" dirty="0" smtClean="0"/>
              <a:t>. </a:t>
            </a:r>
          </a:p>
          <a:p>
            <a:r>
              <a:rPr lang="en-US" baseline="0" dirty="0" smtClean="0"/>
              <a:t>An epic-but-we’re-still-friends-after kind of fight. </a:t>
            </a:r>
          </a:p>
          <a:p>
            <a:endParaRPr lang="en-US" dirty="0" smtClean="0"/>
          </a:p>
        </p:txBody>
      </p:sp>
      <p:sp>
        <p:nvSpPr>
          <p:cNvPr id="4" name="Slide Number Placeholder 3"/>
          <p:cNvSpPr>
            <a:spLocks noGrp="1"/>
          </p:cNvSpPr>
          <p:nvPr>
            <p:ph type="sldNum" sz="quarter" idx="10"/>
          </p:nvPr>
        </p:nvSpPr>
        <p:spPr/>
        <p:txBody>
          <a:bodyPr/>
          <a:lstStyle/>
          <a:p>
            <a:fld id="{B9B082C5-6650-4A06-9C93-4DA86C19F24F}" type="slidenum">
              <a:rPr lang="en-US" smtClean="0"/>
              <a:t>40</a:t>
            </a:fld>
            <a:endParaRPr lang="en-US"/>
          </a:p>
        </p:txBody>
      </p:sp>
    </p:spTree>
    <p:extLst>
      <p:ext uri="{BB962C8B-B14F-4D97-AF65-F5344CB8AC3E}">
        <p14:creationId xmlns:p14="http://schemas.microsoft.com/office/powerpoint/2010/main" val="8116517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I wonder if this is perhaps a place we could all improve. </a:t>
            </a:r>
          </a:p>
          <a:p>
            <a:endParaRPr lang="en-US" sz="1400" dirty="0"/>
          </a:p>
          <a:p>
            <a:r>
              <a:rPr lang="en-US" sz="1400" dirty="0"/>
              <a:t>or, alternatively, more permanently solve in a “this is the modern web and our div approach isn’t going anywhere.” </a:t>
            </a:r>
          </a:p>
          <a:p>
            <a:endParaRPr lang="en-US" sz="1400" dirty="0"/>
          </a:p>
          <a:p>
            <a:r>
              <a:rPr lang="en-US" sz="1400" dirty="0"/>
              <a:t>Either way- it would be beneficial for us to resolve the issue,  because we are excluding users. </a:t>
            </a:r>
          </a:p>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41</a:t>
            </a:fld>
            <a:endParaRPr lang="en-US"/>
          </a:p>
        </p:txBody>
      </p:sp>
    </p:spTree>
    <p:extLst>
      <p:ext uri="{BB962C8B-B14F-4D97-AF65-F5344CB8AC3E}">
        <p14:creationId xmlns:p14="http://schemas.microsoft.com/office/powerpoint/2010/main" val="1426146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a:t>
            </a:r>
            <a:r>
              <a:rPr lang="en-US" baseline="0" dirty="0" smtClean="0"/>
              <a:t> so, let’s get back to Ember.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42</a:t>
            </a:fld>
            <a:endParaRPr lang="en-US"/>
          </a:p>
        </p:txBody>
      </p:sp>
    </p:spTree>
    <p:extLst>
      <p:ext uri="{BB962C8B-B14F-4D97-AF65-F5344CB8AC3E}">
        <p14:creationId xmlns:p14="http://schemas.microsoft.com/office/powerpoint/2010/main" val="11491960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was working on a huge Ember addon, and I needed it to be accessible. There are *a lot* of addons out there, but too</a:t>
            </a:r>
            <a:r>
              <a:rPr lang="en-US" baseline="0" dirty="0" smtClean="0"/>
              <a:t> many of them have accessibility issues. </a:t>
            </a:r>
          </a:p>
          <a:p>
            <a:endParaRPr lang="en-US" dirty="0" smtClean="0"/>
          </a:p>
          <a:p>
            <a:r>
              <a:rPr lang="en-US" dirty="0" smtClean="0"/>
              <a:t>So I got involved! I’ve found some accessibility</a:t>
            </a:r>
            <a:r>
              <a:rPr lang="en-US" baseline="0" dirty="0" smtClean="0"/>
              <a:t>-related addons, and even wrote one of my own! </a:t>
            </a:r>
            <a:endParaRPr lang="en-US" dirty="0" smtClean="0"/>
          </a:p>
          <a:p>
            <a:endParaRPr lang="en-US" dirty="0" smtClean="0"/>
          </a:p>
          <a:p>
            <a:r>
              <a:rPr lang="en-US" dirty="0" smtClean="0"/>
              <a:t>Well, there are *some* addons for that….but not nearly enough. We have more problems to solve. </a:t>
            </a:r>
          </a:p>
          <a:p>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43</a:t>
            </a:fld>
            <a:endParaRPr lang="en-US"/>
          </a:p>
        </p:txBody>
      </p:sp>
    </p:spTree>
    <p:extLst>
      <p:ext uri="{BB962C8B-B14F-4D97-AF65-F5344CB8AC3E}">
        <p14:creationId xmlns:p14="http://schemas.microsoft.com/office/powerpoint/2010/main" val="8464025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an</a:t>
            </a:r>
            <a:r>
              <a:rPr lang="en-US" baseline="0" dirty="0" smtClean="0"/>
              <a:t> addon contributor, here are some things to keep in mind. </a:t>
            </a:r>
          </a:p>
          <a:p>
            <a:r>
              <a:rPr lang="en-US" baseline="0" dirty="0" smtClean="0"/>
              <a:t>I wonder if you could make these a criteria for your addon? </a:t>
            </a:r>
          </a:p>
          <a:p>
            <a:r>
              <a:rPr lang="en-US" baseline="0" dirty="0" smtClean="0"/>
              <a:t>My last </a:t>
            </a:r>
            <a:r>
              <a:rPr lang="en-US" baseline="0" dirty="0" err="1" smtClean="0"/>
              <a:t>protip</a:t>
            </a:r>
            <a:r>
              <a:rPr lang="en-US" baseline="0" dirty="0" smtClean="0"/>
              <a:t> is – remember. </a:t>
            </a:r>
          </a:p>
        </p:txBody>
      </p:sp>
      <p:sp>
        <p:nvSpPr>
          <p:cNvPr id="4" name="Slide Number Placeholder 3"/>
          <p:cNvSpPr>
            <a:spLocks noGrp="1"/>
          </p:cNvSpPr>
          <p:nvPr>
            <p:ph type="sldNum" sz="quarter" idx="10"/>
          </p:nvPr>
        </p:nvSpPr>
        <p:spPr/>
        <p:txBody>
          <a:bodyPr/>
          <a:lstStyle/>
          <a:p>
            <a:fld id="{B9B082C5-6650-4A06-9C93-4DA86C19F24F}" type="slidenum">
              <a:rPr lang="en-US" smtClean="0"/>
              <a:t>44</a:t>
            </a:fld>
            <a:endParaRPr lang="en-US"/>
          </a:p>
        </p:txBody>
      </p:sp>
    </p:spTree>
    <p:extLst>
      <p:ext uri="{BB962C8B-B14F-4D97-AF65-F5344CB8AC3E}">
        <p14:creationId xmlns:p14="http://schemas.microsoft.com/office/powerpoint/2010/main" val="2766534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you’re not alone. </a:t>
            </a:r>
          </a:p>
          <a:p>
            <a:r>
              <a:rPr lang="en-US" dirty="0" smtClean="0"/>
              <a:t>You might not know how to do this. </a:t>
            </a:r>
          </a:p>
          <a:p>
            <a:r>
              <a:rPr lang="en-US" dirty="0" smtClean="0"/>
              <a:t>Hey guess what? </a:t>
            </a:r>
          </a:p>
          <a:p>
            <a:r>
              <a:rPr lang="en-US" dirty="0" smtClean="0"/>
              <a:t>You don’t have</a:t>
            </a:r>
            <a:r>
              <a:rPr lang="en-US" baseline="0" dirty="0" smtClean="0"/>
              <a:t> to pretend that you do. </a:t>
            </a:r>
          </a:p>
          <a:p>
            <a:r>
              <a:rPr lang="en-US" baseline="0" dirty="0" smtClean="0"/>
              <a:t>You just don’t know how to do it YET. </a:t>
            </a:r>
          </a:p>
          <a:p>
            <a:r>
              <a:rPr lang="en-US" baseline="0" dirty="0" smtClean="0"/>
              <a:t>So remind yourself, you’re not alone. This isn’t just your responsibility. You CAN learn how to make accessible Ember addons and applications. </a:t>
            </a:r>
          </a:p>
          <a:p>
            <a:pPr defTabSz="914162">
              <a:defRPr/>
            </a:pPr>
            <a:r>
              <a:rPr lang="en-US" baseline="0" dirty="0" smtClean="0"/>
              <a:t>And when you get stuck? Just ask. I still have to ask! It’s not a big deal to ask. </a:t>
            </a:r>
          </a:p>
          <a:p>
            <a:pPr defTabSz="914162">
              <a:defRPr/>
            </a:pPr>
            <a:r>
              <a:rPr lang="en-US" baseline="0" dirty="0" smtClean="0"/>
              <a:t>Come to the a11y channel in the Ember Community Slack Chat! We’re here to figure it out together! </a:t>
            </a:r>
            <a:endParaRPr lang="en-US" dirty="0" smtClean="0"/>
          </a:p>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45</a:t>
            </a:fld>
            <a:endParaRPr lang="en-US"/>
          </a:p>
        </p:txBody>
      </p:sp>
    </p:spTree>
    <p:extLst>
      <p:ext uri="{BB962C8B-B14F-4D97-AF65-F5344CB8AC3E}">
        <p14:creationId xmlns:p14="http://schemas.microsoft.com/office/powerpoint/2010/main" val="27665341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Whether you have it all figured out, or you don’t…. Be magnanimous. </a:t>
            </a:r>
          </a:p>
          <a:p>
            <a:r>
              <a:rPr lang="en-US" baseline="0" dirty="0" smtClean="0"/>
              <a:t>I love this word. This word means we’re gracious, but we still have our confidence. We still have that little bit of ego. </a:t>
            </a:r>
          </a:p>
          <a:p>
            <a:r>
              <a:rPr lang="en-US" baseline="0" dirty="0" smtClean="0"/>
              <a:t>(Kind of like </a:t>
            </a:r>
            <a:r>
              <a:rPr lang="en-US" baseline="0" dirty="0" err="1" smtClean="0"/>
              <a:t>Aquaman</a:t>
            </a:r>
            <a:r>
              <a:rPr lang="en-US" baseline="0" dirty="0" smtClean="0"/>
              <a:t>.)</a:t>
            </a:r>
          </a:p>
          <a:p>
            <a:r>
              <a:rPr lang="en-US" baseline="0" dirty="0" smtClean="0"/>
              <a:t>Let’s be magnanimous. Let’s rise above. Let’s think bigger.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46</a:t>
            </a:fld>
            <a:endParaRPr lang="en-US"/>
          </a:p>
        </p:txBody>
      </p:sp>
    </p:spTree>
    <p:extLst>
      <p:ext uri="{BB962C8B-B14F-4D97-AF65-F5344CB8AC3E}">
        <p14:creationId xmlns:p14="http://schemas.microsoft.com/office/powerpoint/2010/main" val="35375255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a:t>
            </a:r>
            <a:r>
              <a:rPr lang="en-US" baseline="0" dirty="0" smtClean="0"/>
              <a:t> the solutions for the hard problems were in Ember….by default? </a:t>
            </a:r>
          </a:p>
          <a:p>
            <a:r>
              <a:rPr lang="en-US" baseline="0" dirty="0" smtClean="0"/>
              <a:t>What </a:t>
            </a:r>
            <a:r>
              <a:rPr lang="en-US" baseline="0" dirty="0" smtClean="0"/>
              <a:t>if we became the first framework to be like “</a:t>
            </a:r>
            <a:r>
              <a:rPr lang="en-US" baseline="0" dirty="0" err="1" smtClean="0"/>
              <a:t>yo</a:t>
            </a:r>
            <a:r>
              <a:rPr lang="en-US" baseline="0" dirty="0" smtClean="0"/>
              <a:t>, we got this.” </a:t>
            </a:r>
          </a:p>
          <a:p>
            <a:r>
              <a:rPr lang="en-US" baseline="0" dirty="0" smtClean="0"/>
              <a:t>What </a:t>
            </a:r>
            <a:r>
              <a:rPr lang="en-US" baseline="0" dirty="0" smtClean="0"/>
              <a:t>if we pioneered yet another hard problem for the entire JS Framework community? </a:t>
            </a:r>
          </a:p>
          <a:p>
            <a:r>
              <a:rPr lang="en-US" baseline="0" dirty="0" smtClean="0"/>
              <a:t>Because</a:t>
            </a:r>
            <a:r>
              <a:rPr lang="en-US" baseline="0" dirty="0" smtClean="0"/>
              <a:t>, these are the kind of solutions the world needs- not yet another build tool. </a:t>
            </a:r>
          </a:p>
          <a:p>
            <a:endParaRPr lang="en-US" baseline="0" dirty="0" smtClean="0"/>
          </a:p>
        </p:txBody>
      </p:sp>
      <p:sp>
        <p:nvSpPr>
          <p:cNvPr id="4" name="Slide Number Placeholder 3"/>
          <p:cNvSpPr>
            <a:spLocks noGrp="1"/>
          </p:cNvSpPr>
          <p:nvPr>
            <p:ph type="sldNum" sz="quarter" idx="10"/>
          </p:nvPr>
        </p:nvSpPr>
        <p:spPr/>
        <p:txBody>
          <a:bodyPr/>
          <a:lstStyle/>
          <a:p>
            <a:fld id="{B9B082C5-6650-4A06-9C93-4DA86C19F24F}" type="slidenum">
              <a:rPr lang="en-US" smtClean="0"/>
              <a:t>47</a:t>
            </a:fld>
            <a:endParaRPr lang="en-US"/>
          </a:p>
        </p:txBody>
      </p:sp>
    </p:spTree>
    <p:extLst>
      <p:ext uri="{BB962C8B-B14F-4D97-AF65-F5344CB8AC3E}">
        <p14:creationId xmlns:p14="http://schemas.microsoft.com/office/powerpoint/2010/main" val="27665341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involved. </a:t>
            </a:r>
          </a:p>
          <a:p>
            <a:r>
              <a:rPr lang="en-US" baseline="0" dirty="0" smtClean="0"/>
              <a:t>My </a:t>
            </a:r>
            <a:r>
              <a:rPr lang="en-US" baseline="0" dirty="0" smtClean="0"/>
              <a:t>friend Jetta says, “if you want to show up big, you have to be big” and this is how I think about Ember. Ember shows up big and does ambitious things. </a:t>
            </a:r>
          </a:p>
          <a:p>
            <a:r>
              <a:rPr lang="en-US" baseline="0" dirty="0" smtClean="0"/>
              <a:t>And, that’s </a:t>
            </a:r>
            <a:r>
              <a:rPr lang="en-US" baseline="0" dirty="0" smtClean="0"/>
              <a:t>really the crux of my story- I got involved. </a:t>
            </a:r>
          </a:p>
          <a:p>
            <a:r>
              <a:rPr lang="en-US" baseline="0" dirty="0" smtClean="0"/>
              <a:t>My </a:t>
            </a:r>
            <a:r>
              <a:rPr lang="en-US" baseline="0" dirty="0" smtClean="0"/>
              <a:t>future story is that I’ll stay involved. I’ll keep inviting you to be involved. </a:t>
            </a:r>
          </a:p>
          <a:p>
            <a:r>
              <a:rPr lang="en-US" baseline="0" dirty="0" smtClean="0"/>
              <a:t>We </a:t>
            </a:r>
            <a:r>
              <a:rPr lang="en-US" baseline="0" dirty="0" smtClean="0"/>
              <a:t>CAN do this. </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48</a:t>
            </a:fld>
            <a:endParaRPr lang="en-US"/>
          </a:p>
        </p:txBody>
      </p:sp>
    </p:spTree>
    <p:extLst>
      <p:ext uri="{BB962C8B-B14F-4D97-AF65-F5344CB8AC3E}">
        <p14:creationId xmlns:p14="http://schemas.microsoft.com/office/powerpoint/2010/main" val="31995904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find me as melsumner on Ember</a:t>
            </a:r>
            <a:r>
              <a:rPr lang="en-US" baseline="0" dirty="0" smtClean="0"/>
              <a:t> slack</a:t>
            </a:r>
          </a:p>
          <a:p>
            <a:r>
              <a:rPr lang="en-US" baseline="0" dirty="0" smtClean="0"/>
              <a:t>Or melaniersumner on twitter</a:t>
            </a:r>
          </a:p>
          <a:p>
            <a:r>
              <a:rPr lang="en-US" baseline="0" dirty="0" smtClean="0"/>
              <a:t>And if you’re ever in Chicago, we’d love to see you. </a:t>
            </a:r>
          </a:p>
          <a:p>
            <a:endParaRPr lang="en-US" dirty="0" smtClean="0"/>
          </a:p>
          <a:p>
            <a:r>
              <a:rPr lang="en-US" dirty="0" smtClean="0"/>
              <a:t>Thank you! </a:t>
            </a:r>
          </a:p>
          <a:p>
            <a:endParaRPr lang="en-US" baseline="0" dirty="0" smtClean="0"/>
          </a:p>
        </p:txBody>
      </p:sp>
      <p:sp>
        <p:nvSpPr>
          <p:cNvPr id="4" name="Slide Number Placeholder 3"/>
          <p:cNvSpPr>
            <a:spLocks noGrp="1"/>
          </p:cNvSpPr>
          <p:nvPr>
            <p:ph type="sldNum" sz="quarter" idx="10"/>
          </p:nvPr>
        </p:nvSpPr>
        <p:spPr/>
        <p:txBody>
          <a:bodyPr/>
          <a:lstStyle/>
          <a:p>
            <a:fld id="{B9B082C5-6650-4A06-9C93-4DA86C19F24F}" type="slidenum">
              <a:rPr lang="en-US" smtClean="0"/>
              <a:t>49</a:t>
            </a:fld>
            <a:endParaRPr lang="en-US"/>
          </a:p>
        </p:txBody>
      </p:sp>
    </p:spTree>
    <p:extLst>
      <p:ext uri="{BB962C8B-B14F-4D97-AF65-F5344CB8AC3E}">
        <p14:creationId xmlns:p14="http://schemas.microsoft.com/office/powerpoint/2010/main" val="3960489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That reminds me! Before we continue, let’s look at some other lingo you might commonly hear in the accessibility space. </a:t>
            </a:r>
            <a:endParaRPr lang="en-US" dirty="0" smtClean="0"/>
          </a:p>
        </p:txBody>
      </p:sp>
      <p:sp>
        <p:nvSpPr>
          <p:cNvPr id="4" name="Slide Number Placeholder 3"/>
          <p:cNvSpPr>
            <a:spLocks noGrp="1"/>
          </p:cNvSpPr>
          <p:nvPr>
            <p:ph type="sldNum" sz="quarter" idx="10"/>
          </p:nvPr>
        </p:nvSpPr>
        <p:spPr/>
        <p:txBody>
          <a:bodyPr/>
          <a:lstStyle/>
          <a:p>
            <a:fld id="{B9B082C5-6650-4A06-9C93-4DA86C19F24F}" type="slidenum">
              <a:rPr lang="en-US" smtClean="0"/>
              <a:t>5</a:t>
            </a:fld>
            <a:endParaRPr lang="en-US"/>
          </a:p>
        </p:txBody>
      </p:sp>
    </p:spTree>
    <p:extLst>
      <p:ext uri="{BB962C8B-B14F-4D97-AF65-F5344CB8AC3E}">
        <p14:creationId xmlns:p14="http://schemas.microsoft.com/office/powerpoint/2010/main" val="2299947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ea typeface="+mn-ea"/>
                <a:cs typeface="+mn-cs"/>
              </a:rPr>
              <a:t>Accessibility is the practice of making your websites usable by as many people as </a:t>
            </a:r>
            <a:r>
              <a:rPr lang="en-US" dirty="0" smtClean="0">
                <a:latin typeface="+mn-lt"/>
                <a:ea typeface="+mn-ea"/>
                <a:cs typeface="+mn-cs"/>
              </a:rPr>
              <a:t>possible</a:t>
            </a:r>
          </a:p>
          <a:p>
            <a:endParaRPr lang="en-US" dirty="0" smtClean="0">
              <a:latin typeface="+mn-lt"/>
              <a:ea typeface="+mn-ea"/>
              <a:cs typeface="+mn-cs"/>
            </a:endParaRPr>
          </a:p>
          <a:p>
            <a:r>
              <a:rPr lang="en-US" dirty="0" smtClean="0"/>
              <a:t>Can users</a:t>
            </a:r>
            <a:r>
              <a:rPr lang="en-US" baseline="0" dirty="0" smtClean="0"/>
              <a:t> of all ability levels use my application in the way it was designed and intended to be used?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6</a:t>
            </a:fld>
            <a:endParaRPr lang="en-US"/>
          </a:p>
        </p:txBody>
      </p:sp>
    </p:spTree>
    <p:extLst>
      <p:ext uri="{BB962C8B-B14F-4D97-AF65-F5344CB8AC3E}">
        <p14:creationId xmlns:p14="http://schemas.microsoft.com/office/powerpoint/2010/main" val="3243520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common term</a:t>
            </a:r>
            <a:r>
              <a:rPr lang="en-US" baseline="0" dirty="0" smtClean="0"/>
              <a:t> is </a:t>
            </a:r>
            <a:r>
              <a:rPr lang="en-US" dirty="0" smtClean="0"/>
              <a:t>Web </a:t>
            </a:r>
            <a:r>
              <a:rPr lang="en-US" dirty="0"/>
              <a:t>Content Accessibility Guidelines, or </a:t>
            </a:r>
          </a:p>
        </p:txBody>
      </p:sp>
      <p:sp>
        <p:nvSpPr>
          <p:cNvPr id="4" name="Slide Number Placeholder 3"/>
          <p:cNvSpPr>
            <a:spLocks noGrp="1"/>
          </p:cNvSpPr>
          <p:nvPr>
            <p:ph type="sldNum" sz="quarter" idx="10"/>
          </p:nvPr>
        </p:nvSpPr>
        <p:spPr/>
        <p:txBody>
          <a:bodyPr/>
          <a:lstStyle/>
          <a:p>
            <a:fld id="{B9B082C5-6650-4A06-9C93-4DA86C19F24F}" type="slidenum">
              <a:rPr lang="en-US" smtClean="0"/>
              <a:t>7</a:t>
            </a:fld>
            <a:endParaRPr lang="en-US"/>
          </a:p>
        </p:txBody>
      </p:sp>
    </p:spTree>
    <p:extLst>
      <p:ext uri="{BB962C8B-B14F-4D97-AF65-F5344CB8AC3E}">
        <p14:creationId xmlns:p14="http://schemas.microsoft.com/office/powerpoint/2010/main" val="3499407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WCAG, for </a:t>
            </a:r>
            <a:r>
              <a:rPr lang="en-US" dirty="0" smtClean="0"/>
              <a:t>short</a:t>
            </a:r>
          </a:p>
          <a:p>
            <a:r>
              <a:rPr lang="en-US" dirty="0" smtClean="0"/>
              <a:t>WCAG is </a:t>
            </a:r>
            <a:r>
              <a:rPr lang="en-US" dirty="0"/>
              <a:t>currently on recommendation </a:t>
            </a:r>
            <a:r>
              <a:rPr lang="en-US" dirty="0" smtClean="0"/>
              <a:t>version 2.0</a:t>
            </a:r>
            <a:r>
              <a:rPr lang="en-US" dirty="0"/>
              <a:t>. </a:t>
            </a:r>
          </a:p>
          <a:p>
            <a:r>
              <a:rPr lang="en-US" dirty="0" smtClean="0"/>
              <a:t>There </a:t>
            </a:r>
            <a:r>
              <a:rPr lang="en-US" dirty="0"/>
              <a:t>are three levels- </a:t>
            </a:r>
            <a:endParaRPr lang="en-US" dirty="0" smtClean="0"/>
          </a:p>
          <a:p>
            <a:r>
              <a:rPr lang="en-US" dirty="0" smtClean="0"/>
              <a:t>A is the first level,</a:t>
            </a:r>
            <a:r>
              <a:rPr lang="en-US" baseline="0" dirty="0" smtClean="0"/>
              <a:t> </a:t>
            </a:r>
          </a:p>
          <a:p>
            <a:r>
              <a:rPr lang="en-US" dirty="0" smtClean="0"/>
              <a:t>AA includes A</a:t>
            </a:r>
            <a:r>
              <a:rPr lang="en-US" baseline="0" dirty="0" smtClean="0"/>
              <a:t> and extends it – and is the most common for companies with a legal requirement to provide conformance</a:t>
            </a:r>
          </a:p>
          <a:p>
            <a:r>
              <a:rPr lang="en-US" dirty="0" smtClean="0"/>
              <a:t>and AAA, which includes and extends both.</a:t>
            </a:r>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8</a:t>
            </a:fld>
            <a:endParaRPr lang="en-US"/>
          </a:p>
        </p:txBody>
      </p:sp>
    </p:spTree>
    <p:extLst>
      <p:ext uri="{BB962C8B-B14F-4D97-AF65-F5344CB8AC3E}">
        <p14:creationId xmlns:p14="http://schemas.microsoft.com/office/powerpoint/2010/main" val="3407932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71536"/>
            <a:r>
              <a:rPr lang="en-US" dirty="0"/>
              <a:t>The Americans with Disabilities act is often referred to as </a:t>
            </a:r>
          </a:p>
          <a:p>
            <a:endParaRPr lang="en-US" dirty="0"/>
          </a:p>
        </p:txBody>
      </p:sp>
      <p:sp>
        <p:nvSpPr>
          <p:cNvPr id="4" name="Slide Number Placeholder 3"/>
          <p:cNvSpPr>
            <a:spLocks noGrp="1"/>
          </p:cNvSpPr>
          <p:nvPr>
            <p:ph type="sldNum" sz="quarter" idx="10"/>
          </p:nvPr>
        </p:nvSpPr>
        <p:spPr/>
        <p:txBody>
          <a:bodyPr/>
          <a:lstStyle/>
          <a:p>
            <a:fld id="{B9B082C5-6650-4A06-9C93-4DA86C19F24F}" type="slidenum">
              <a:rPr lang="en-US" smtClean="0"/>
              <a:t>9</a:t>
            </a:fld>
            <a:endParaRPr lang="en-US"/>
          </a:p>
        </p:txBody>
      </p:sp>
    </p:spTree>
    <p:extLst>
      <p:ext uri="{BB962C8B-B14F-4D97-AF65-F5344CB8AC3E}">
        <p14:creationId xmlns:p14="http://schemas.microsoft.com/office/powerpoint/2010/main" val="3542037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F56404-5A4A-48EC-B960-1F692BC50696}" type="datetimeFigureOut">
              <a:rPr lang="en-US" smtClean="0"/>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B7F7F1-03DD-4C7E-BE88-5286EEC82328}" type="slidenum">
              <a:rPr lang="en-US" smtClean="0"/>
              <a:t>‹#›</a:t>
            </a:fld>
            <a:endParaRPr lang="en-US"/>
          </a:p>
        </p:txBody>
      </p:sp>
    </p:spTree>
    <p:extLst>
      <p:ext uri="{BB962C8B-B14F-4D97-AF65-F5344CB8AC3E}">
        <p14:creationId xmlns:p14="http://schemas.microsoft.com/office/powerpoint/2010/main" val="3886753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F56404-5A4A-48EC-B960-1F692BC50696}" type="datetimeFigureOut">
              <a:rPr lang="en-US" smtClean="0"/>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B7F7F1-03DD-4C7E-BE88-5286EEC82328}" type="slidenum">
              <a:rPr lang="en-US" smtClean="0"/>
              <a:t>‹#›</a:t>
            </a:fld>
            <a:endParaRPr lang="en-US"/>
          </a:p>
        </p:txBody>
      </p:sp>
    </p:spTree>
    <p:extLst>
      <p:ext uri="{BB962C8B-B14F-4D97-AF65-F5344CB8AC3E}">
        <p14:creationId xmlns:p14="http://schemas.microsoft.com/office/powerpoint/2010/main" val="3423636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F56404-5A4A-48EC-B960-1F692BC50696}" type="datetimeFigureOut">
              <a:rPr lang="en-US" smtClean="0"/>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B7F7F1-03DD-4C7E-BE88-5286EEC82328}" type="slidenum">
              <a:rPr lang="en-US" smtClean="0"/>
              <a:t>‹#›</a:t>
            </a:fld>
            <a:endParaRPr lang="en-US"/>
          </a:p>
        </p:txBody>
      </p:sp>
    </p:spTree>
    <p:extLst>
      <p:ext uri="{BB962C8B-B14F-4D97-AF65-F5344CB8AC3E}">
        <p14:creationId xmlns:p14="http://schemas.microsoft.com/office/powerpoint/2010/main" val="2606839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405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lash screen">
    <p:spTree>
      <p:nvGrpSpPr>
        <p:cNvPr id="1" name=""/>
        <p:cNvGrpSpPr/>
        <p:nvPr/>
      </p:nvGrpSpPr>
      <p:grpSpPr>
        <a:xfrm>
          <a:off x="0" y="0"/>
          <a:ext cx="0" cy="0"/>
          <a:chOff x="0" y="0"/>
          <a:chExt cx="0" cy="0"/>
        </a:xfrm>
      </p:grpSpPr>
      <p:grpSp>
        <p:nvGrpSpPr>
          <p:cNvPr id="3" name="Group 2"/>
          <p:cNvGrpSpPr/>
          <p:nvPr userDrawn="1"/>
        </p:nvGrpSpPr>
        <p:grpSpPr>
          <a:xfrm>
            <a:off x="-345965" y="0"/>
            <a:ext cx="12322010" cy="6858000"/>
            <a:chOff x="-345965" y="0"/>
            <a:chExt cx="12322010" cy="685800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5461531">
              <a:off x="1663008" y="1938775"/>
              <a:ext cx="3309052" cy="475438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422765">
              <a:off x="7724004" y="-83193"/>
              <a:ext cx="2923324" cy="420017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5666" y="0"/>
              <a:ext cx="8775510" cy="6858000"/>
            </a:xfrm>
            <a:prstGeom prst="rect">
              <a:avLst/>
            </a:prstGeom>
          </p:spPr>
        </p:pic>
        <p:sp>
          <p:nvSpPr>
            <p:cNvPr id="7" name="Rectangle 6" descr="This talk addresses the need for a lot more accessible solutions in the Ember.js framework community. " title="Ambitious For All"/>
            <p:cNvSpPr/>
            <p:nvPr/>
          </p:nvSpPr>
          <p:spPr>
            <a:xfrm rot="21078307">
              <a:off x="-345965" y="1203382"/>
              <a:ext cx="12192000" cy="2646878"/>
            </a:xfrm>
            <a:prstGeom prst="rect">
              <a:avLst/>
            </a:prstGeom>
            <a:noFill/>
          </p:spPr>
          <p:txBody>
            <a:bodyPr wrap="square" lIns="91440" tIns="45720" rIns="91440" bIns="45720">
              <a:spAutoFit/>
            </a:bodyPr>
            <a:lstStyle/>
            <a:p>
              <a:pPr algn="ctr"/>
              <a:r>
                <a:rPr lang="en-US" sz="16600" b="1" i="1" cap="none" spc="1000" dirty="0" smtClean="0">
                  <a:ln w="76200">
                    <a:solidFill>
                      <a:schemeClr val="tx1"/>
                    </a:solidFill>
                    <a:prstDash val="solid"/>
                  </a:ln>
                  <a:solidFill>
                    <a:srgbClr val="00B0F0"/>
                  </a:solidFill>
                  <a:effectLst>
                    <a:outerShdw blurRad="50800" dist="38100" dir="2700000" algn="tl" rotWithShape="0">
                      <a:prstClr val="black"/>
                    </a:outerShdw>
                  </a:effectLst>
                  <a:latin typeface="BadaBoom BB" panose="020B0603050302020204" pitchFamily="34" charset="0"/>
                </a:rPr>
                <a:t>AMBITIOUs </a:t>
              </a:r>
              <a:endParaRPr lang="en-US" sz="16600" b="1" cap="none" spc="1000" dirty="0">
                <a:ln w="76200">
                  <a:solidFill>
                    <a:schemeClr val="tx1"/>
                  </a:solidFill>
                  <a:prstDash val="solid"/>
                </a:ln>
                <a:solidFill>
                  <a:srgbClr val="00B0F0"/>
                </a:solidFill>
                <a:effectLst>
                  <a:outerShdw blurRad="50800" dist="38100" dir="2700000" algn="tl" rotWithShape="0">
                    <a:prstClr val="black"/>
                  </a:outerShdw>
                </a:effectLst>
              </a:endParaRPr>
            </a:p>
          </p:txBody>
        </p:sp>
        <p:sp>
          <p:nvSpPr>
            <p:cNvPr id="8" name="Rectangle 7"/>
            <p:cNvSpPr/>
            <p:nvPr/>
          </p:nvSpPr>
          <p:spPr>
            <a:xfrm rot="21078307">
              <a:off x="-215955" y="3027562"/>
              <a:ext cx="12192000" cy="2646878"/>
            </a:xfrm>
            <a:prstGeom prst="rect">
              <a:avLst/>
            </a:prstGeom>
            <a:noFill/>
          </p:spPr>
          <p:txBody>
            <a:bodyPr wrap="square" lIns="91440" tIns="45720" rIns="91440" bIns="45720">
              <a:spAutoFit/>
            </a:bodyPr>
            <a:lstStyle/>
            <a:p>
              <a:pPr algn="ctr"/>
              <a:r>
                <a:rPr lang="en-US" sz="16600" b="1" i="1" kern="1300" cap="none" spc="1000" dirty="0" smtClean="0">
                  <a:ln w="76200">
                    <a:solidFill>
                      <a:schemeClr val="tx1">
                        <a:lumMod val="95000"/>
                        <a:lumOff val="5000"/>
                      </a:schemeClr>
                    </a:solidFill>
                    <a:prstDash val="solid"/>
                  </a:ln>
                  <a:solidFill>
                    <a:srgbClr val="00B0F0"/>
                  </a:solidFill>
                  <a:effectLst>
                    <a:outerShdw blurRad="50800" dist="38100" dir="2700000" algn="tl" rotWithShape="0">
                      <a:prstClr val="black"/>
                    </a:outerShdw>
                  </a:effectLst>
                  <a:latin typeface="BadaBoom BB" panose="020B0603050302020204" pitchFamily="34" charset="0"/>
                </a:rPr>
                <a:t>For all!</a:t>
              </a:r>
              <a:endParaRPr lang="en-US" sz="16600" b="1" kern="1300" cap="none" spc="1000" dirty="0">
                <a:ln w="76200">
                  <a:solidFill>
                    <a:schemeClr val="tx1">
                      <a:lumMod val="95000"/>
                      <a:lumOff val="5000"/>
                    </a:schemeClr>
                  </a:solidFill>
                  <a:prstDash val="solid"/>
                </a:ln>
                <a:solidFill>
                  <a:srgbClr val="00B0F0"/>
                </a:solidFill>
                <a:effectLst>
                  <a:outerShdw blurRad="50800" dist="38100" dir="2700000" algn="tl" rotWithShape="0">
                    <a:prstClr val="black"/>
                  </a:outerShdw>
                </a:effectLst>
              </a:endParaRPr>
            </a:p>
          </p:txBody>
        </p:sp>
      </p:grpSp>
      <p:sp>
        <p:nvSpPr>
          <p:cNvPr id="9" name="TextBox 8"/>
          <p:cNvSpPr txBox="1"/>
          <p:nvPr userDrawn="1"/>
        </p:nvSpPr>
        <p:spPr>
          <a:xfrm>
            <a:off x="6725951" y="6319181"/>
            <a:ext cx="5529847" cy="707886"/>
          </a:xfrm>
          <a:prstGeom prst="rect">
            <a:avLst/>
          </a:prstGeom>
          <a:noFill/>
        </p:spPr>
        <p:txBody>
          <a:bodyPr wrap="square" rtlCol="0">
            <a:spAutoFit/>
          </a:bodyPr>
          <a:lstStyle/>
          <a:p>
            <a:pPr algn="r"/>
            <a:r>
              <a:rPr lang="en-US" sz="4000" dirty="0" smtClean="0">
                <a:solidFill>
                  <a:srgbClr val="002060"/>
                </a:solidFill>
                <a:latin typeface="AlterEgo BB" panose="02000506000000020004" pitchFamily="50" charset="0"/>
              </a:rPr>
              <a:t>@melaniersumner</a:t>
            </a:r>
            <a:endParaRPr lang="en-US" sz="4000" dirty="0">
              <a:solidFill>
                <a:srgbClr val="002060"/>
              </a:solidFill>
              <a:latin typeface="AlterEgo BB" panose="02000506000000020004" pitchFamily="50" charset="0"/>
            </a:endParaRPr>
          </a:p>
        </p:txBody>
      </p:sp>
    </p:spTree>
    <p:extLst>
      <p:ext uri="{BB962C8B-B14F-4D97-AF65-F5344CB8AC3E}">
        <p14:creationId xmlns:p14="http://schemas.microsoft.com/office/powerpoint/2010/main" val="3356629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F56404-5A4A-48EC-B960-1F692BC50696}" type="datetimeFigureOut">
              <a:rPr lang="en-US" smtClean="0"/>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B7F7F1-03DD-4C7E-BE88-5286EEC82328}" type="slidenum">
              <a:rPr lang="en-US" smtClean="0"/>
              <a:t>‹#›</a:t>
            </a:fld>
            <a:endParaRPr lang="en-US"/>
          </a:p>
        </p:txBody>
      </p:sp>
    </p:spTree>
    <p:extLst>
      <p:ext uri="{BB962C8B-B14F-4D97-AF65-F5344CB8AC3E}">
        <p14:creationId xmlns:p14="http://schemas.microsoft.com/office/powerpoint/2010/main" val="3625732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F56404-5A4A-48EC-B960-1F692BC50696}" type="datetimeFigureOut">
              <a:rPr lang="en-US" smtClean="0"/>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B7F7F1-03DD-4C7E-BE88-5286EEC82328}" type="slidenum">
              <a:rPr lang="en-US" smtClean="0"/>
              <a:t>‹#›</a:t>
            </a:fld>
            <a:endParaRPr lang="en-US"/>
          </a:p>
        </p:txBody>
      </p:sp>
    </p:spTree>
    <p:extLst>
      <p:ext uri="{BB962C8B-B14F-4D97-AF65-F5344CB8AC3E}">
        <p14:creationId xmlns:p14="http://schemas.microsoft.com/office/powerpoint/2010/main" val="2479994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F56404-5A4A-48EC-B960-1F692BC50696}" type="datetimeFigureOut">
              <a:rPr lang="en-US" smtClean="0"/>
              <a:t>3/19/2018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B7F7F1-03DD-4C7E-BE88-5286EEC82328}" type="slidenum">
              <a:rPr lang="en-US" smtClean="0"/>
              <a:t>‹#›</a:t>
            </a:fld>
            <a:endParaRPr lang="en-US"/>
          </a:p>
        </p:txBody>
      </p:sp>
    </p:spTree>
    <p:extLst>
      <p:ext uri="{BB962C8B-B14F-4D97-AF65-F5344CB8AC3E}">
        <p14:creationId xmlns:p14="http://schemas.microsoft.com/office/powerpoint/2010/main" val="3234467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F56404-5A4A-48EC-B960-1F692BC50696}" type="datetimeFigureOut">
              <a:rPr lang="en-US" smtClean="0"/>
              <a:t>3/19/2018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B7F7F1-03DD-4C7E-BE88-5286EEC82328}" type="slidenum">
              <a:rPr lang="en-US" smtClean="0"/>
              <a:t>‹#›</a:t>
            </a:fld>
            <a:endParaRPr lang="en-US"/>
          </a:p>
        </p:txBody>
      </p:sp>
    </p:spTree>
    <p:extLst>
      <p:ext uri="{BB962C8B-B14F-4D97-AF65-F5344CB8AC3E}">
        <p14:creationId xmlns:p14="http://schemas.microsoft.com/office/powerpoint/2010/main" val="470226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F56404-5A4A-48EC-B960-1F692BC50696}" type="datetimeFigureOut">
              <a:rPr lang="en-US" smtClean="0"/>
              <a:t>3/19/2018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B7F7F1-03DD-4C7E-BE88-5286EEC82328}" type="slidenum">
              <a:rPr lang="en-US" smtClean="0"/>
              <a:t>‹#›</a:t>
            </a:fld>
            <a:endParaRPr lang="en-US"/>
          </a:p>
        </p:txBody>
      </p:sp>
    </p:spTree>
    <p:extLst>
      <p:ext uri="{BB962C8B-B14F-4D97-AF65-F5344CB8AC3E}">
        <p14:creationId xmlns:p14="http://schemas.microsoft.com/office/powerpoint/2010/main" val="504005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F56404-5A4A-48EC-B960-1F692BC50696}" type="datetimeFigureOut">
              <a:rPr lang="en-US" smtClean="0"/>
              <a:t>3/19/2018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B7F7F1-03DD-4C7E-BE88-5286EEC82328}" type="slidenum">
              <a:rPr lang="en-US" smtClean="0"/>
              <a:t>‹#›</a:t>
            </a:fld>
            <a:endParaRPr lang="en-US"/>
          </a:p>
        </p:txBody>
      </p:sp>
    </p:spTree>
    <p:extLst>
      <p:ext uri="{BB962C8B-B14F-4D97-AF65-F5344CB8AC3E}">
        <p14:creationId xmlns:p14="http://schemas.microsoft.com/office/powerpoint/2010/main" val="2675492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F56404-5A4A-48EC-B960-1F692BC50696}" type="datetimeFigureOut">
              <a:rPr lang="en-US" smtClean="0"/>
              <a:t>3/19/2018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B7F7F1-03DD-4C7E-BE88-5286EEC82328}" type="slidenum">
              <a:rPr lang="en-US" smtClean="0"/>
              <a:t>‹#›</a:t>
            </a:fld>
            <a:endParaRPr lang="en-US"/>
          </a:p>
        </p:txBody>
      </p:sp>
    </p:spTree>
    <p:extLst>
      <p:ext uri="{BB962C8B-B14F-4D97-AF65-F5344CB8AC3E}">
        <p14:creationId xmlns:p14="http://schemas.microsoft.com/office/powerpoint/2010/main" val="3207961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F56404-5A4A-48EC-B960-1F692BC50696}" type="datetimeFigureOut">
              <a:rPr lang="en-US" smtClean="0"/>
              <a:t>3/19/2018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B7F7F1-03DD-4C7E-BE88-5286EEC82328}" type="slidenum">
              <a:rPr lang="en-US" smtClean="0"/>
              <a:t>‹#›</a:t>
            </a:fld>
            <a:endParaRPr lang="en-US"/>
          </a:p>
        </p:txBody>
      </p:sp>
    </p:spTree>
    <p:extLst>
      <p:ext uri="{BB962C8B-B14F-4D97-AF65-F5344CB8AC3E}">
        <p14:creationId xmlns:p14="http://schemas.microsoft.com/office/powerpoint/2010/main" val="3013960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F56404-5A4A-48EC-B960-1F692BC50696}" type="datetimeFigureOut">
              <a:rPr lang="en-US" smtClean="0"/>
              <a:t>3/19/2018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B7F7F1-03DD-4C7E-BE88-5286EEC82328}" type="slidenum">
              <a:rPr lang="en-US" smtClean="0"/>
              <a:t>‹#›</a:t>
            </a:fld>
            <a:endParaRPr lang="en-US"/>
          </a:p>
        </p:txBody>
      </p:sp>
    </p:spTree>
    <p:extLst>
      <p:ext uri="{BB962C8B-B14F-4D97-AF65-F5344CB8AC3E}">
        <p14:creationId xmlns:p14="http://schemas.microsoft.com/office/powerpoint/2010/main" val="175089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859715"/>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0.jpeg"/></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2.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9460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52927" y="385012"/>
            <a:ext cx="11245516" cy="6320588"/>
          </a:xfrm>
        </p:spPr>
      </p:pic>
      <p:sp>
        <p:nvSpPr>
          <p:cNvPr id="2" name="Title 1"/>
          <p:cNvSpPr>
            <a:spLocks noGrp="1"/>
          </p:cNvSpPr>
          <p:nvPr>
            <p:ph type="title"/>
          </p:nvPr>
        </p:nvSpPr>
        <p:spPr>
          <a:xfrm>
            <a:off x="1443790" y="1660529"/>
            <a:ext cx="9127958" cy="1325563"/>
          </a:xfrm>
        </p:spPr>
        <p:txBody>
          <a:bodyPr>
            <a:noAutofit/>
          </a:bodyPr>
          <a:lstStyle/>
          <a:p>
            <a:pPr algn="ctr"/>
            <a:r>
              <a:rPr lang="en-US" sz="13800" dirty="0" smtClean="0">
                <a:ln w="38100">
                  <a:noFill/>
                </a:ln>
                <a:latin typeface="AlterEgo BB" panose="02000506000000020004" pitchFamily="50" charset="0"/>
              </a:rPr>
              <a:t>ADA</a:t>
            </a:r>
            <a:endParaRPr lang="en-US" sz="13800" dirty="0">
              <a:ln w="38100">
                <a:noFill/>
              </a:ln>
              <a:latin typeface="AlterEgo BB" panose="02000506000000020004" pitchFamily="50" charset="0"/>
            </a:endParaRPr>
          </a:p>
        </p:txBody>
      </p:sp>
    </p:spTree>
    <p:extLst>
      <p:ext uri="{BB962C8B-B14F-4D97-AF65-F5344CB8AC3E}">
        <p14:creationId xmlns:p14="http://schemas.microsoft.com/office/powerpoint/2010/main" val="19913740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52927" y="385012"/>
            <a:ext cx="11245516" cy="6320588"/>
          </a:xfrm>
        </p:spPr>
      </p:pic>
      <p:sp>
        <p:nvSpPr>
          <p:cNvPr id="2" name="Title 1"/>
          <p:cNvSpPr>
            <a:spLocks noGrp="1"/>
          </p:cNvSpPr>
          <p:nvPr>
            <p:ph type="title"/>
          </p:nvPr>
        </p:nvSpPr>
        <p:spPr>
          <a:xfrm>
            <a:off x="1443790" y="1660529"/>
            <a:ext cx="9127958" cy="1325563"/>
          </a:xfrm>
        </p:spPr>
        <p:txBody>
          <a:bodyPr>
            <a:noAutofit/>
          </a:bodyPr>
          <a:lstStyle/>
          <a:p>
            <a:pPr algn="ctr"/>
            <a:r>
              <a:rPr lang="en-US" sz="13800" dirty="0" smtClean="0">
                <a:ln w="38100">
                  <a:noFill/>
                </a:ln>
                <a:latin typeface="AlterEgo BB" panose="02000506000000020004" pitchFamily="50" charset="0"/>
              </a:rPr>
              <a:t>#A11y</a:t>
            </a:r>
            <a:endParaRPr lang="en-US" sz="13800" dirty="0">
              <a:ln w="38100">
                <a:noFill/>
              </a:ln>
              <a:latin typeface="AlterEgo BB" panose="02000506000000020004" pitchFamily="50" charset="0"/>
            </a:endParaRPr>
          </a:p>
        </p:txBody>
      </p:sp>
    </p:spTree>
    <p:extLst>
      <p:ext uri="{BB962C8B-B14F-4D97-AF65-F5344CB8AC3E}">
        <p14:creationId xmlns:p14="http://schemas.microsoft.com/office/powerpoint/2010/main" val="3097705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9954" y="0"/>
            <a:ext cx="11935992" cy="6760478"/>
          </a:xfrm>
          <a:prstGeom prst="rect">
            <a:avLst/>
          </a:prstGeom>
        </p:spPr>
      </p:pic>
      <p:sp>
        <p:nvSpPr>
          <p:cNvPr id="7" name="Title 6"/>
          <p:cNvSpPr>
            <a:spLocks noGrp="1"/>
          </p:cNvSpPr>
          <p:nvPr>
            <p:ph type="ctrTitle"/>
          </p:nvPr>
        </p:nvSpPr>
        <p:spPr>
          <a:xfrm rot="20942338">
            <a:off x="-364796" y="1229054"/>
            <a:ext cx="12399666" cy="2842469"/>
          </a:xfrm>
        </p:spPr>
        <p:txBody>
          <a:bodyPr anchor="b">
            <a:noAutofit/>
          </a:bodyPr>
          <a:lstStyle/>
          <a:p>
            <a:r>
              <a:rPr lang="en-US" sz="19900" spc="600" dirty="0" smtClean="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rPr>
              <a:t>the future</a:t>
            </a:r>
            <a:endParaRPr lang="en-US" sz="19900" spc="600" dirty="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endParaRPr>
          </a:p>
        </p:txBody>
      </p:sp>
      <p:sp>
        <p:nvSpPr>
          <p:cNvPr id="4" name="Title 6"/>
          <p:cNvSpPr txBox="1">
            <a:spLocks/>
          </p:cNvSpPr>
          <p:nvPr/>
        </p:nvSpPr>
        <p:spPr>
          <a:xfrm rot="20942338">
            <a:off x="-188332" y="3342607"/>
            <a:ext cx="12399666" cy="28424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9900" spc="600" dirty="0" smtClean="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rPr>
              <a:t>Is now!!</a:t>
            </a:r>
            <a:endParaRPr lang="en-US" sz="19900" spc="600" dirty="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21198160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438776">
            <a:off x="8928298" y="-404787"/>
            <a:ext cx="2136659" cy="3954657"/>
          </a:xfrm>
          <a:prstGeom prst="rect">
            <a:avLst/>
          </a:prstGeom>
        </p:spPr>
      </p:pic>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48470" y="1871528"/>
            <a:ext cx="8919595" cy="4950376"/>
          </a:xfrm>
          <a:ln w="38100">
            <a:solidFill>
              <a:schemeClr val="accent1">
                <a:lumMod val="50000"/>
              </a:schemeClr>
            </a:solidFill>
          </a:ln>
        </p:spPr>
      </p:pic>
      <p:sp>
        <p:nvSpPr>
          <p:cNvPr id="7" name="Title 1"/>
          <p:cNvSpPr txBox="1">
            <a:spLocks/>
          </p:cNvSpPr>
          <p:nvPr/>
        </p:nvSpPr>
        <p:spPr>
          <a:xfrm>
            <a:off x="834187" y="33704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800" spc="600" dirty="0" smtClean="0">
                <a:ln w="38100">
                  <a:solidFill>
                    <a:schemeClr val="bg1"/>
                  </a:solidFill>
                </a:ln>
                <a:solidFill>
                  <a:schemeClr val="tx1">
                    <a:lumMod val="95000"/>
                    <a:lumOff val="5000"/>
                  </a:schemeClr>
                </a:solidFill>
                <a:effectLst>
                  <a:outerShdw blurRad="50800" dist="38100" dir="2700000" algn="tl" rotWithShape="0">
                    <a:prstClr val="black"/>
                  </a:outerShdw>
                </a:effectLst>
                <a:latin typeface="BadaBoom BB" panose="020B0603050302020204" pitchFamily="34" charset="0"/>
              </a:rPr>
              <a:t>See color!!</a:t>
            </a:r>
            <a:endParaRPr lang="en-US" sz="8800" spc="600" dirty="0">
              <a:ln w="38100">
                <a:solidFill>
                  <a:schemeClr val="bg1"/>
                </a:solidFill>
              </a:ln>
              <a:solidFill>
                <a:schemeClr val="tx1">
                  <a:lumMod val="95000"/>
                  <a:lumOff val="5000"/>
                </a:schemeClr>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30267585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7" name="Title 1"/>
          <p:cNvSpPr txBox="1">
            <a:spLocks/>
          </p:cNvSpPr>
          <p:nvPr/>
        </p:nvSpPr>
        <p:spPr>
          <a:xfrm>
            <a:off x="834187" y="337049"/>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800" spc="600" dirty="0" smtClean="0">
                <a:ln w="38100">
                  <a:solidFill>
                    <a:schemeClr val="bg1"/>
                  </a:solidFill>
                </a:ln>
                <a:solidFill>
                  <a:schemeClr val="tx1">
                    <a:lumMod val="95000"/>
                    <a:lumOff val="5000"/>
                  </a:schemeClr>
                </a:solidFill>
                <a:effectLst>
                  <a:outerShdw blurRad="50800" dist="38100" dir="2700000" algn="tl" rotWithShape="0">
                    <a:prstClr val="black"/>
                  </a:outerShdw>
                </a:effectLst>
                <a:latin typeface="BadaBoom BB" panose="020B0603050302020204" pitchFamily="34" charset="0"/>
              </a:rPr>
              <a:t>Hear!!</a:t>
            </a:r>
            <a:endParaRPr lang="en-US" sz="8800" spc="600" dirty="0">
              <a:ln w="38100">
                <a:solidFill>
                  <a:schemeClr val="bg1"/>
                </a:solidFill>
              </a:ln>
              <a:solidFill>
                <a:schemeClr val="tx1">
                  <a:lumMod val="95000"/>
                  <a:lumOff val="5000"/>
                </a:schemeClr>
              </a:solidFill>
              <a:effectLst>
                <a:outerShdw blurRad="50800" dist="38100" dir="2700000" algn="tl" rotWithShape="0">
                  <a:prstClr val="black"/>
                </a:outerShdw>
              </a:effectLst>
              <a:latin typeface="BadaBoom BB" panose="020B0603050302020204" pitchFamily="34"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702747">
            <a:off x="8786011" y="-435254"/>
            <a:ext cx="2187587" cy="3686945"/>
          </a:xfrm>
          <a:prstGeom prst="rect">
            <a:avLst/>
          </a:prstGeom>
        </p:spPr>
      </p:pic>
      <p:pic>
        <p:nvPicPr>
          <p:cNvPr id="6" name="Content Placeholder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568925" y="1878788"/>
            <a:ext cx="7735712" cy="4351338"/>
          </a:xfrm>
        </p:spPr>
      </p:pic>
    </p:spTree>
    <p:extLst>
      <p:ext uri="{BB962C8B-B14F-4D97-AF65-F5344CB8AC3E}">
        <p14:creationId xmlns:p14="http://schemas.microsoft.com/office/powerpoint/2010/main" val="17967610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438776">
            <a:off x="8928298" y="-404787"/>
            <a:ext cx="2136659" cy="3954657"/>
          </a:xfrm>
          <a:prstGeom prst="rect">
            <a:avLst/>
          </a:prstGeom>
        </p:spPr>
      </p:pic>
      <p:sp>
        <p:nvSpPr>
          <p:cNvPr id="7"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800" spc="600" dirty="0" smtClean="0">
                <a:ln w="38100">
                  <a:solidFill>
                    <a:schemeClr val="bg1"/>
                  </a:solidFill>
                </a:ln>
                <a:solidFill>
                  <a:schemeClr val="tx1">
                    <a:lumMod val="95000"/>
                    <a:lumOff val="5000"/>
                  </a:schemeClr>
                </a:solidFill>
                <a:effectLst>
                  <a:outerShdw blurRad="50800" dist="38100" dir="2700000" algn="tl" rotWithShape="0">
                    <a:prstClr val="black"/>
                  </a:outerShdw>
                </a:effectLst>
                <a:latin typeface="BadaBoom BB" panose="020B0603050302020204" pitchFamily="34" charset="0"/>
              </a:rPr>
              <a:t>Auto-Generate text</a:t>
            </a:r>
            <a:endParaRPr lang="en-US" sz="8800" spc="600" dirty="0">
              <a:ln w="38100">
                <a:solidFill>
                  <a:schemeClr val="bg1"/>
                </a:solidFill>
              </a:ln>
              <a:solidFill>
                <a:schemeClr val="tx1">
                  <a:lumMod val="95000"/>
                  <a:lumOff val="5000"/>
                </a:schemeClr>
              </a:solidFill>
              <a:effectLst>
                <a:outerShdw blurRad="50800" dist="38100" dir="2700000" algn="tl" rotWithShape="0">
                  <a:prstClr val="black"/>
                </a:outerShdw>
              </a:effectLst>
              <a:latin typeface="BadaBoom BB" panose="020B0603050302020204" pitchFamily="34" charset="0"/>
            </a:endParaRPr>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95422" y="1865781"/>
            <a:ext cx="8840051" cy="4591526"/>
          </a:xfrm>
        </p:spPr>
      </p:pic>
    </p:spTree>
    <p:extLst>
      <p:ext uri="{BB962C8B-B14F-4D97-AF65-F5344CB8AC3E}">
        <p14:creationId xmlns:p14="http://schemas.microsoft.com/office/powerpoint/2010/main" val="22719535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702747">
            <a:off x="9072194" y="-400760"/>
            <a:ext cx="2187587" cy="3686945"/>
          </a:xfrm>
          <a:prstGeom prst="rect">
            <a:avLst/>
          </a:prstGeom>
        </p:spPr>
      </p:pic>
      <p:sp>
        <p:nvSpPr>
          <p:cNvPr id="7"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800" spc="600" dirty="0" smtClean="0">
                <a:ln w="38100">
                  <a:solidFill>
                    <a:schemeClr val="bg1"/>
                  </a:solidFill>
                </a:ln>
                <a:solidFill>
                  <a:schemeClr val="tx1">
                    <a:lumMod val="95000"/>
                    <a:lumOff val="5000"/>
                  </a:schemeClr>
                </a:solidFill>
                <a:effectLst>
                  <a:outerShdw blurRad="50800" dist="38100" dir="2700000" algn="tl" rotWithShape="0">
                    <a:prstClr val="black"/>
                  </a:outerShdw>
                </a:effectLst>
                <a:latin typeface="BadaBoom BB" panose="020B0603050302020204" pitchFamily="34" charset="0"/>
              </a:rPr>
              <a:t>Image descriptions</a:t>
            </a:r>
            <a:endParaRPr lang="en-US" sz="8800" spc="600" dirty="0">
              <a:ln w="38100">
                <a:solidFill>
                  <a:schemeClr val="bg1"/>
                </a:solidFill>
              </a:ln>
              <a:solidFill>
                <a:schemeClr val="tx1">
                  <a:lumMod val="95000"/>
                  <a:lumOff val="5000"/>
                </a:schemeClr>
              </a:solidFill>
              <a:effectLst>
                <a:outerShdw blurRad="50800" dist="38100" dir="2700000" algn="tl" rotWithShape="0">
                  <a:prstClr val="black"/>
                </a:outerShdw>
              </a:effectLst>
              <a:latin typeface="BadaBoom BB" panose="020B0603050302020204" pitchFamily="34" charset="0"/>
            </a:endParaRPr>
          </a:p>
        </p:txBody>
      </p:sp>
      <p:pic>
        <p:nvPicPr>
          <p:cNvPr id="3" name="Content Placeholder 2"/>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588168" y="1781755"/>
            <a:ext cx="7828732" cy="5019555"/>
          </a:xfrm>
          <a:ln w="57150">
            <a:solidFill>
              <a:schemeClr val="tx1"/>
            </a:solidFill>
          </a:ln>
        </p:spPr>
      </p:pic>
    </p:spTree>
    <p:extLst>
      <p:ext uri="{BB962C8B-B14F-4D97-AF65-F5344CB8AC3E}">
        <p14:creationId xmlns:p14="http://schemas.microsoft.com/office/powerpoint/2010/main" val="39771681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120" y="223284"/>
            <a:ext cx="11908465" cy="6539023"/>
          </a:xfrm>
        </p:spPr>
        <p:txBody>
          <a:bodyPr anchor="ctr">
            <a:normAutofit/>
          </a:bodyPr>
          <a:lstStyle/>
          <a:p>
            <a:pPr marL="0" indent="0" algn="ctr">
              <a:buNone/>
            </a:pPr>
            <a:r>
              <a:rPr lang="en-US" sz="11500" dirty="0" smtClean="0">
                <a:ln w="38100">
                  <a:solidFill>
                    <a:schemeClr val="bg1"/>
                  </a:solidFill>
                </a:ln>
                <a:effectLst>
                  <a:outerShdw blurRad="50800" dist="38100" dir="2700000" algn="tl" rotWithShape="0">
                    <a:prstClr val="black"/>
                  </a:outerShdw>
                </a:effectLst>
                <a:latin typeface="BadaBoom BB" panose="020B0603050302020204" pitchFamily="34" charset="0"/>
              </a:rPr>
              <a:t>What will you create?</a:t>
            </a:r>
            <a:endParaRPr lang="en-US" sz="11500" dirty="0">
              <a:ln w="38100">
                <a:solidFill>
                  <a:schemeClr val="bg1"/>
                </a:solidFill>
              </a:ln>
              <a:effectLst>
                <a:outerShdw blurRad="50800" dist="38100" dir="2700000" algn="tl" rotWithShape="0">
                  <a:prstClr val="black"/>
                </a:outerShdw>
              </a:effectLst>
              <a:latin typeface="BadaBoom BB" panose="020B0603050302020204" pitchFamily="34"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702747">
            <a:off x="8786011" y="-435254"/>
            <a:ext cx="2187587" cy="3686945"/>
          </a:xfrm>
          <a:prstGeom prst="rect">
            <a:avLst/>
          </a:prstGeom>
        </p:spPr>
      </p:pic>
    </p:spTree>
    <p:extLst>
      <p:ext uri="{BB962C8B-B14F-4D97-AF65-F5344CB8AC3E}">
        <p14:creationId xmlns:p14="http://schemas.microsoft.com/office/powerpoint/2010/main" val="29004875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120" y="223284"/>
            <a:ext cx="11366206" cy="1446028"/>
          </a:xfrm>
        </p:spPr>
        <p:txBody>
          <a:bodyPr anchor="ctr">
            <a:normAutofit fontScale="92500" lnSpcReduction="10000"/>
          </a:bodyPr>
          <a:lstStyle/>
          <a:p>
            <a:pPr marL="0" indent="0">
              <a:buNone/>
            </a:pPr>
            <a:r>
              <a:rPr lang="en-US" sz="11500" dirty="0" smtClean="0">
                <a:ln w="38100">
                  <a:solidFill>
                    <a:schemeClr val="bg1"/>
                  </a:solidFill>
                </a:ln>
                <a:effectLst>
                  <a:outerShdw blurRad="50800" dist="38100" dir="2700000" algn="tl" rotWithShape="0">
                    <a:prstClr val="black"/>
                  </a:outerShdw>
                </a:effectLst>
                <a:latin typeface="BadaBoom BB" panose="020B0603050302020204" pitchFamily="34" charset="0"/>
              </a:rPr>
              <a:t>Ember-a11y project</a:t>
            </a:r>
            <a:endParaRPr lang="en-US" sz="11500" dirty="0">
              <a:ln w="38100">
                <a:solidFill>
                  <a:schemeClr val="bg1"/>
                </a:solidFill>
              </a:ln>
              <a:effectLst>
                <a:outerShdw blurRad="50800" dist="38100" dir="2700000" algn="tl" rotWithShape="0">
                  <a:prstClr val="black"/>
                </a:outerShdw>
              </a:effectLst>
              <a:latin typeface="BadaBoom BB" panose="020B0603050302020204" pitchFamily="34"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702747">
            <a:off x="8786011" y="-435254"/>
            <a:ext cx="2187587" cy="3686945"/>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0179" y="1204587"/>
            <a:ext cx="4232886" cy="564018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8042" y="1408218"/>
            <a:ext cx="4003110" cy="5415286"/>
          </a:xfrm>
          <a:prstGeom prst="rect">
            <a:avLst/>
          </a:prstGeom>
        </p:spPr>
      </p:pic>
    </p:spTree>
    <p:extLst>
      <p:ext uri="{BB962C8B-B14F-4D97-AF65-F5344CB8AC3E}">
        <p14:creationId xmlns:p14="http://schemas.microsoft.com/office/powerpoint/2010/main" val="26930490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378" y="96252"/>
            <a:ext cx="9432758" cy="6858000"/>
          </a:xfrm>
          <a:prstGeom prst="rect">
            <a:avLst/>
          </a:prstGeom>
        </p:spPr>
      </p:pic>
      <p:sp>
        <p:nvSpPr>
          <p:cNvPr id="5" name="Rectangle 4"/>
          <p:cNvSpPr/>
          <p:nvPr/>
        </p:nvSpPr>
        <p:spPr>
          <a:xfrm rot="21078307">
            <a:off x="-218369" y="1203382"/>
            <a:ext cx="12192000" cy="2646878"/>
          </a:xfrm>
          <a:prstGeom prst="rect">
            <a:avLst/>
          </a:prstGeom>
          <a:noFill/>
        </p:spPr>
        <p:txBody>
          <a:bodyPr wrap="square" lIns="91440" tIns="45720" rIns="91440" bIns="45720">
            <a:spAutoFit/>
          </a:bodyPr>
          <a:lstStyle/>
          <a:p>
            <a:pPr algn="ctr"/>
            <a:r>
              <a:rPr lang="en-US" sz="16600" b="1" i="1" cap="none" spc="800" dirty="0" smtClean="0">
                <a:ln w="57150">
                  <a:solidFill>
                    <a:schemeClr val="tx1">
                      <a:lumMod val="95000"/>
                      <a:lumOff val="5000"/>
                    </a:schemeClr>
                  </a:solidFill>
                  <a:prstDash val="solid"/>
                </a:ln>
                <a:solidFill>
                  <a:schemeClr val="bg1"/>
                </a:solidFill>
                <a:effectLst>
                  <a:outerShdw blurRad="101600" dist="38100" dir="2700000" sx="101000" sy="101000" algn="tl" rotWithShape="0">
                    <a:prstClr val="black"/>
                  </a:outerShdw>
                </a:effectLst>
                <a:latin typeface="BadaBoom BB" panose="020B0603050302020204" pitchFamily="34" charset="0"/>
              </a:rPr>
              <a:t>accessibility</a:t>
            </a:r>
            <a:endParaRPr lang="en-US" sz="16600" b="1" cap="none" spc="800" dirty="0">
              <a:ln w="57150">
                <a:solidFill>
                  <a:schemeClr val="tx1">
                    <a:lumMod val="95000"/>
                    <a:lumOff val="5000"/>
                  </a:schemeClr>
                </a:solidFill>
                <a:prstDash val="solid"/>
              </a:ln>
              <a:solidFill>
                <a:schemeClr val="bg1"/>
              </a:solidFill>
              <a:effectLst>
                <a:outerShdw blurRad="101600" dist="38100" dir="2700000" sx="101000" sy="101000" algn="tl" rotWithShape="0">
                  <a:prstClr val="black"/>
                </a:outerShdw>
              </a:effectLst>
            </a:endParaRPr>
          </a:p>
        </p:txBody>
      </p:sp>
      <p:sp>
        <p:nvSpPr>
          <p:cNvPr id="6" name="Rectangle 5"/>
          <p:cNvSpPr/>
          <p:nvPr/>
        </p:nvSpPr>
        <p:spPr>
          <a:xfrm rot="21078307">
            <a:off x="-65969" y="3052245"/>
            <a:ext cx="12192000" cy="2646878"/>
          </a:xfrm>
          <a:prstGeom prst="rect">
            <a:avLst/>
          </a:prstGeom>
          <a:noFill/>
        </p:spPr>
        <p:txBody>
          <a:bodyPr wrap="square" lIns="91440" tIns="45720" rIns="91440" bIns="45720">
            <a:spAutoFit/>
          </a:bodyPr>
          <a:lstStyle/>
          <a:p>
            <a:pPr algn="ctr"/>
            <a:r>
              <a:rPr lang="en-US" sz="16600" b="1" i="1" cap="none" spc="800" dirty="0" smtClean="0">
                <a:ln w="57150">
                  <a:solidFill>
                    <a:schemeClr val="tx1">
                      <a:lumMod val="95000"/>
                      <a:lumOff val="5000"/>
                    </a:schemeClr>
                  </a:solidFill>
                  <a:prstDash val="solid"/>
                </a:ln>
                <a:solidFill>
                  <a:schemeClr val="bg1"/>
                </a:solidFill>
                <a:effectLst>
                  <a:outerShdw blurRad="101600" dist="38100" dir="2700000" sx="101000" sy="101000" algn="tl" rotWithShape="0">
                    <a:prstClr val="black"/>
                  </a:outerShdw>
                </a:effectLst>
                <a:latin typeface="BadaBoom BB" panose="020B0603050302020204" pitchFamily="34" charset="0"/>
              </a:rPr>
              <a:t>Is emotional</a:t>
            </a:r>
            <a:endParaRPr lang="en-US" sz="16600" b="1" cap="none" spc="800" dirty="0">
              <a:ln w="57150">
                <a:solidFill>
                  <a:schemeClr val="tx1">
                    <a:lumMod val="95000"/>
                    <a:lumOff val="5000"/>
                  </a:schemeClr>
                </a:solidFill>
                <a:prstDash val="solid"/>
              </a:ln>
              <a:solidFill>
                <a:schemeClr val="bg1"/>
              </a:solidFill>
              <a:effectLst>
                <a:outerShdw blurRad="101600" dist="38100" dir="2700000" sx="101000" sy="101000" algn="tl" rotWithShape="0">
                  <a:prstClr val="black"/>
                </a:outerShdw>
              </a:effectLst>
            </a:endParaRPr>
          </a:p>
        </p:txBody>
      </p:sp>
    </p:spTree>
    <p:extLst>
      <p:ext uri="{BB962C8B-B14F-4D97-AF65-F5344CB8AC3E}">
        <p14:creationId xmlns:p14="http://schemas.microsoft.com/office/powerpoint/2010/main" val="27683126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6918" y="2548965"/>
            <a:ext cx="6912045" cy="1894901"/>
          </a:xfrm>
          <a:prstGeom prst="rect">
            <a:avLst/>
          </a:prstGeom>
          <a:noFill/>
        </p:spPr>
        <p:txBody>
          <a:bodyPr wrap="square" lIns="91440" tIns="45720" rIns="91440" bIns="45720">
            <a:spAutoFit/>
          </a:bodyPr>
          <a:lstStyle/>
          <a:p>
            <a:pPr algn="ctr"/>
            <a:r>
              <a:rPr lang="en-US" sz="11500" b="0" cap="none" spc="300" dirty="0" smtClean="0">
                <a:ln w="38100">
                  <a:solidFill>
                    <a:schemeClr val="accent6">
                      <a:lumMod val="60000"/>
                      <a:lumOff val="40000"/>
                    </a:schemeClr>
                  </a:solidFill>
                </a:ln>
                <a:solidFill>
                  <a:srgbClr val="0F3068"/>
                </a:solidFill>
                <a:effectLst>
                  <a:outerShdw blurRad="50800" dist="38100" dir="2700000" algn="tl" rotWithShape="0">
                    <a:prstClr val="black"/>
                  </a:outerShdw>
                </a:effectLst>
                <a:latin typeface="BadaBoom BB" panose="020B0603050302020204" pitchFamily="34" charset="0"/>
              </a:rPr>
              <a:t>Hi there!!</a:t>
            </a:r>
            <a:endParaRPr lang="en-US" sz="11500" b="0" cap="none" spc="300" dirty="0">
              <a:ln w="38100">
                <a:solidFill>
                  <a:schemeClr val="accent6">
                    <a:lumMod val="60000"/>
                    <a:lumOff val="40000"/>
                  </a:schemeClr>
                </a:solidFill>
              </a:ln>
              <a:solidFill>
                <a:srgbClr val="0F3068"/>
              </a:solidFill>
              <a:effectLst>
                <a:outerShdw blurRad="50800" dist="38100" dir="2700000" algn="tl" rotWithShape="0">
                  <a:prstClr val="black"/>
                </a:outerShdw>
              </a:effectLst>
              <a:latin typeface="BadaBoom BB" panose="020B06030503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963" y="512280"/>
            <a:ext cx="4216617" cy="5918504"/>
          </a:xfrm>
          <a:prstGeom prst="rect">
            <a:avLst/>
          </a:prstGeom>
        </p:spPr>
      </p:pic>
    </p:spTree>
    <p:extLst>
      <p:ext uri="{BB962C8B-B14F-4D97-AF65-F5344CB8AC3E}">
        <p14:creationId xmlns:p14="http://schemas.microsoft.com/office/powerpoint/2010/main" val="14974078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rot="20951548" flipH="1">
            <a:off x="5510462" y="1554684"/>
            <a:ext cx="6448927" cy="5611462"/>
          </a:xfrm>
        </p:spPr>
      </p:pic>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Our users...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sp>
        <p:nvSpPr>
          <p:cNvPr id="12" name="TextBox 11"/>
          <p:cNvSpPr txBox="1"/>
          <p:nvPr/>
        </p:nvSpPr>
        <p:spPr>
          <a:xfrm>
            <a:off x="6234362" y="2752814"/>
            <a:ext cx="5544595" cy="1938992"/>
          </a:xfrm>
          <a:prstGeom prst="rect">
            <a:avLst/>
          </a:prstGeom>
          <a:noFill/>
        </p:spPr>
        <p:txBody>
          <a:bodyPr wrap="none" rtlCol="0">
            <a:spAutoFit/>
          </a:bodyPr>
          <a:lstStyle/>
          <a:p>
            <a:r>
              <a:rPr lang="en-US" sz="4000" dirty="0" smtClean="0">
                <a:latin typeface="AlterEgo BB" panose="02000506000000020004" pitchFamily="50" charset="0"/>
              </a:rPr>
              <a:t>I need to check my </a:t>
            </a:r>
          </a:p>
          <a:p>
            <a:r>
              <a:rPr lang="en-US" sz="4000" dirty="0" smtClean="0">
                <a:latin typeface="AlterEgo BB" panose="02000506000000020004" pitchFamily="50" charset="0"/>
              </a:rPr>
              <a:t>bank balance and </a:t>
            </a:r>
          </a:p>
          <a:p>
            <a:r>
              <a:rPr lang="en-US" sz="4000" dirty="0" smtClean="0">
                <a:latin typeface="AlterEgo BB" panose="02000506000000020004" pitchFamily="50" charset="0"/>
              </a:rPr>
              <a:t>pay my bills!</a:t>
            </a:r>
            <a:endParaRPr lang="en-US" sz="4000" dirty="0">
              <a:latin typeface="AlterEgo BB" panose="02000506000000020004" pitchFamily="50" charset="0"/>
            </a:endParaRPr>
          </a:p>
        </p:txBody>
      </p:sp>
    </p:spTree>
    <p:extLst>
      <p:ext uri="{BB962C8B-B14F-4D97-AF65-F5344CB8AC3E}">
        <p14:creationId xmlns:p14="http://schemas.microsoft.com/office/powerpoint/2010/main" val="25666323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rot="20951548" flipH="1">
            <a:off x="5510462" y="1554684"/>
            <a:ext cx="6448927" cy="5611462"/>
          </a:xfrm>
        </p:spPr>
      </p:pic>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Our users...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sp>
        <p:nvSpPr>
          <p:cNvPr id="12" name="TextBox 11"/>
          <p:cNvSpPr txBox="1"/>
          <p:nvPr/>
        </p:nvSpPr>
        <p:spPr>
          <a:xfrm>
            <a:off x="6320590" y="2780880"/>
            <a:ext cx="5005137" cy="1938992"/>
          </a:xfrm>
          <a:prstGeom prst="rect">
            <a:avLst/>
          </a:prstGeom>
          <a:noFill/>
        </p:spPr>
        <p:txBody>
          <a:bodyPr wrap="square" rtlCol="0">
            <a:spAutoFit/>
          </a:bodyPr>
          <a:lstStyle/>
          <a:p>
            <a:r>
              <a:rPr lang="en-US" sz="4000" dirty="0" smtClean="0">
                <a:latin typeface="AlterEgo BB" panose="02000506000000020004" pitchFamily="50" charset="0"/>
              </a:rPr>
              <a:t>I wanted to buy</a:t>
            </a:r>
          </a:p>
          <a:p>
            <a:r>
              <a:rPr lang="en-US" sz="4000" dirty="0" smtClean="0">
                <a:latin typeface="AlterEgo BB" panose="02000506000000020004" pitchFamily="50" charset="0"/>
              </a:rPr>
              <a:t>A present for </a:t>
            </a:r>
          </a:p>
          <a:p>
            <a:r>
              <a:rPr lang="en-US" sz="4000" dirty="0" smtClean="0">
                <a:latin typeface="AlterEgo BB" panose="02000506000000020004" pitchFamily="50" charset="0"/>
              </a:rPr>
              <a:t>My nephew!</a:t>
            </a:r>
            <a:endParaRPr lang="en-US" sz="4000" dirty="0">
              <a:latin typeface="AlterEgo BB" panose="02000506000000020004" pitchFamily="50" charset="0"/>
            </a:endParaRPr>
          </a:p>
        </p:txBody>
      </p:sp>
    </p:spTree>
    <p:extLst>
      <p:ext uri="{BB962C8B-B14F-4D97-AF65-F5344CB8AC3E}">
        <p14:creationId xmlns:p14="http://schemas.microsoft.com/office/powerpoint/2010/main" val="10972930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rot="20951548" flipH="1">
            <a:off x="5510462" y="1554684"/>
            <a:ext cx="6448927" cy="5611462"/>
          </a:xfrm>
        </p:spPr>
      </p:pic>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Our users...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sp>
        <p:nvSpPr>
          <p:cNvPr id="12" name="TextBox 11"/>
          <p:cNvSpPr txBox="1"/>
          <p:nvPr/>
        </p:nvSpPr>
        <p:spPr>
          <a:xfrm>
            <a:off x="6523128" y="2355763"/>
            <a:ext cx="5148141" cy="2554545"/>
          </a:xfrm>
          <a:prstGeom prst="rect">
            <a:avLst/>
          </a:prstGeom>
          <a:noFill/>
        </p:spPr>
        <p:txBody>
          <a:bodyPr wrap="none" rtlCol="0">
            <a:spAutoFit/>
          </a:bodyPr>
          <a:lstStyle/>
          <a:p>
            <a:r>
              <a:rPr lang="en-US" sz="4000" dirty="0" smtClean="0">
                <a:latin typeface="AlterEgo BB" panose="02000506000000020004" pitchFamily="50" charset="0"/>
              </a:rPr>
              <a:t>I wanted to </a:t>
            </a:r>
          </a:p>
          <a:p>
            <a:r>
              <a:rPr lang="en-US" sz="4000" dirty="0" smtClean="0">
                <a:latin typeface="AlterEgo BB" panose="02000506000000020004" pitchFamily="50" charset="0"/>
              </a:rPr>
              <a:t>Subscribe to that</a:t>
            </a:r>
          </a:p>
          <a:p>
            <a:r>
              <a:rPr lang="en-US" sz="4000" dirty="0" smtClean="0">
                <a:latin typeface="AlterEgo BB" panose="02000506000000020004" pitchFamily="50" charset="0"/>
              </a:rPr>
              <a:t>Really awesome</a:t>
            </a:r>
          </a:p>
          <a:p>
            <a:r>
              <a:rPr lang="en-US" sz="4000" dirty="0" smtClean="0">
                <a:latin typeface="AlterEgo BB" panose="02000506000000020004" pitchFamily="50" charset="0"/>
              </a:rPr>
              <a:t>New service!</a:t>
            </a:r>
            <a:endParaRPr lang="en-US" sz="4000" dirty="0">
              <a:latin typeface="AlterEgo BB" panose="02000506000000020004" pitchFamily="50" charset="0"/>
            </a:endParaRPr>
          </a:p>
        </p:txBody>
      </p:sp>
    </p:spTree>
    <p:extLst>
      <p:ext uri="{BB962C8B-B14F-4D97-AF65-F5344CB8AC3E}">
        <p14:creationId xmlns:p14="http://schemas.microsoft.com/office/powerpoint/2010/main" val="41342007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931" y="1757329"/>
            <a:ext cx="9144019" cy="5041402"/>
          </a:xfrm>
          <a:prstGeom prst="rect">
            <a:avLst/>
          </a:prstGeom>
        </p:spPr>
      </p:pic>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Our users...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sp>
        <p:nvSpPr>
          <p:cNvPr id="12" name="TextBox 11"/>
          <p:cNvSpPr txBox="1"/>
          <p:nvPr/>
        </p:nvSpPr>
        <p:spPr>
          <a:xfrm>
            <a:off x="1238401" y="3494533"/>
            <a:ext cx="7869077" cy="923330"/>
          </a:xfrm>
          <a:prstGeom prst="rect">
            <a:avLst/>
          </a:prstGeom>
          <a:noFill/>
        </p:spPr>
        <p:txBody>
          <a:bodyPr wrap="none" rtlCol="0">
            <a:spAutoFit/>
          </a:bodyPr>
          <a:lstStyle/>
          <a:p>
            <a:r>
              <a:rPr lang="en-US" sz="5400" dirty="0" smtClean="0">
                <a:latin typeface="AlterEgo BB" panose="02000506000000020004" pitchFamily="50" charset="0"/>
              </a:rPr>
              <a:t>Why don’t they care?</a:t>
            </a:r>
            <a:endParaRPr lang="en-US" sz="5400" dirty="0">
              <a:latin typeface="AlterEgo BB" panose="02000506000000020004" pitchFamily="50" charset="0"/>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15515">
            <a:off x="8426615" y="4210037"/>
            <a:ext cx="3592423" cy="2585347"/>
          </a:xfrm>
          <a:prstGeom prst="rect">
            <a:avLst/>
          </a:prstGeom>
        </p:spPr>
      </p:pic>
    </p:spTree>
    <p:extLst>
      <p:ext uri="{BB962C8B-B14F-4D97-AF65-F5344CB8AC3E}">
        <p14:creationId xmlns:p14="http://schemas.microsoft.com/office/powerpoint/2010/main" val="7177186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Developers...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grpSp>
        <p:nvGrpSpPr>
          <p:cNvPr id="2" name="Group 1"/>
          <p:cNvGrpSpPr/>
          <p:nvPr/>
        </p:nvGrpSpPr>
        <p:grpSpPr>
          <a:xfrm>
            <a:off x="156267" y="1840640"/>
            <a:ext cx="6162450" cy="5362187"/>
            <a:chOff x="1853354" y="1860464"/>
            <a:chExt cx="6162450" cy="5362187"/>
          </a:xfrm>
        </p:grpSpPr>
        <p:pic>
          <p:nvPicPr>
            <p:cNvPr id="5" name="Content Placeholder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48452">
              <a:off x="1853354" y="1860464"/>
              <a:ext cx="6162450" cy="5362187"/>
            </a:xfrm>
            <a:prstGeom prst="rect">
              <a:avLst/>
            </a:prstGeom>
          </p:spPr>
        </p:pic>
        <p:sp>
          <p:nvSpPr>
            <p:cNvPr id="6" name="TextBox 5"/>
            <p:cNvSpPr txBox="1"/>
            <p:nvPr/>
          </p:nvSpPr>
          <p:spPr>
            <a:xfrm>
              <a:off x="3164970" y="2481647"/>
              <a:ext cx="4191019" cy="2554545"/>
            </a:xfrm>
            <a:prstGeom prst="rect">
              <a:avLst/>
            </a:prstGeom>
            <a:noFill/>
          </p:spPr>
          <p:txBody>
            <a:bodyPr wrap="none" rtlCol="0">
              <a:spAutoFit/>
            </a:bodyPr>
            <a:lstStyle/>
            <a:p>
              <a:r>
                <a:rPr lang="en-US" sz="4000" dirty="0" smtClean="0">
                  <a:latin typeface="AlterEgo BB" panose="02000506000000020004" pitchFamily="50" charset="0"/>
                </a:rPr>
                <a:t>My team lead</a:t>
              </a:r>
            </a:p>
            <a:p>
              <a:r>
                <a:rPr lang="en-US" sz="4000" dirty="0" smtClean="0">
                  <a:latin typeface="AlterEgo BB" panose="02000506000000020004" pitchFamily="50" charset="0"/>
                </a:rPr>
                <a:t>Said to ship it</a:t>
              </a:r>
            </a:p>
            <a:p>
              <a:r>
                <a:rPr lang="en-US" sz="4000" dirty="0" smtClean="0">
                  <a:latin typeface="AlterEgo BB" panose="02000506000000020004" pitchFamily="50" charset="0"/>
                </a:rPr>
                <a:t>Now, and we’ll </a:t>
              </a:r>
            </a:p>
            <a:p>
              <a:r>
                <a:rPr lang="en-US" sz="4000" dirty="0" smtClean="0">
                  <a:latin typeface="AlterEgo BB" panose="02000506000000020004" pitchFamily="50" charset="0"/>
                </a:rPr>
                <a:t>Fix it later!</a:t>
              </a:r>
              <a:endParaRPr lang="en-US" sz="4000" dirty="0">
                <a:latin typeface="AlterEgo BB" panose="02000506000000020004" pitchFamily="50" charset="0"/>
              </a:endParaRPr>
            </a:p>
          </p:txBody>
        </p:sp>
      </p:grpSp>
      <p:grpSp>
        <p:nvGrpSpPr>
          <p:cNvPr id="4" name="Group 3"/>
          <p:cNvGrpSpPr/>
          <p:nvPr/>
        </p:nvGrpSpPr>
        <p:grpSpPr>
          <a:xfrm>
            <a:off x="5871413" y="1566716"/>
            <a:ext cx="6448927" cy="5611462"/>
            <a:chOff x="5871413" y="1566716"/>
            <a:chExt cx="6448927" cy="5611462"/>
          </a:xfrm>
        </p:grpSpPr>
        <p:pic>
          <p:nvPicPr>
            <p:cNvPr id="10" name="Content Placeholder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951548" flipH="1">
              <a:off x="5871413" y="1566716"/>
              <a:ext cx="6448927" cy="5611462"/>
            </a:xfrm>
            <a:prstGeom prst="rect">
              <a:avLst/>
            </a:prstGeom>
          </p:spPr>
        </p:pic>
        <p:sp>
          <p:nvSpPr>
            <p:cNvPr id="13" name="TextBox 12"/>
            <p:cNvSpPr txBox="1"/>
            <p:nvPr/>
          </p:nvSpPr>
          <p:spPr>
            <a:xfrm>
              <a:off x="6944233" y="2223411"/>
              <a:ext cx="4780476" cy="2554545"/>
            </a:xfrm>
            <a:prstGeom prst="rect">
              <a:avLst/>
            </a:prstGeom>
            <a:noFill/>
          </p:spPr>
          <p:txBody>
            <a:bodyPr wrap="none" rtlCol="0">
              <a:spAutoFit/>
            </a:bodyPr>
            <a:lstStyle/>
            <a:p>
              <a:r>
                <a:rPr lang="en-US" sz="4000" dirty="0" smtClean="0">
                  <a:latin typeface="AlterEgo BB" panose="02000506000000020004" pitchFamily="50" charset="0"/>
                </a:rPr>
                <a:t>My Project </a:t>
              </a:r>
            </a:p>
            <a:p>
              <a:r>
                <a:rPr lang="en-US" sz="4000" dirty="0" smtClean="0">
                  <a:latin typeface="AlterEgo BB" panose="02000506000000020004" pitchFamily="50" charset="0"/>
                </a:rPr>
                <a:t>Manager will be </a:t>
              </a:r>
            </a:p>
            <a:p>
              <a:r>
                <a:rPr lang="en-US" sz="4000" dirty="0" smtClean="0">
                  <a:latin typeface="AlterEgo BB" panose="02000506000000020004" pitchFamily="50" charset="0"/>
                </a:rPr>
                <a:t>Upset if I don’t </a:t>
              </a:r>
            </a:p>
            <a:p>
              <a:r>
                <a:rPr lang="en-US" sz="4000" dirty="0" smtClean="0">
                  <a:latin typeface="AlterEgo BB" panose="02000506000000020004" pitchFamily="50" charset="0"/>
                </a:rPr>
                <a:t>Finish this now!</a:t>
              </a:r>
              <a:endParaRPr lang="en-US" sz="4000" dirty="0">
                <a:latin typeface="AlterEgo BB" panose="02000506000000020004" pitchFamily="50" charset="0"/>
              </a:endParaRPr>
            </a:p>
          </p:txBody>
        </p:sp>
      </p:grpSp>
    </p:spTree>
    <p:extLst>
      <p:ext uri="{BB962C8B-B14F-4D97-AF65-F5344CB8AC3E}">
        <p14:creationId xmlns:p14="http://schemas.microsoft.com/office/powerpoint/2010/main" val="274905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7464" y="1816598"/>
            <a:ext cx="9144019" cy="5041402"/>
          </a:xfrm>
          <a:prstGeom prst="rect">
            <a:avLst/>
          </a:prstGeom>
        </p:spPr>
      </p:pic>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Developers...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sp>
        <p:nvSpPr>
          <p:cNvPr id="13" name="TextBox 12"/>
          <p:cNvSpPr txBox="1"/>
          <p:nvPr/>
        </p:nvSpPr>
        <p:spPr>
          <a:xfrm>
            <a:off x="2959932" y="2528781"/>
            <a:ext cx="8706350" cy="2308324"/>
          </a:xfrm>
          <a:prstGeom prst="rect">
            <a:avLst/>
          </a:prstGeom>
          <a:noFill/>
        </p:spPr>
        <p:txBody>
          <a:bodyPr wrap="square" rtlCol="0">
            <a:spAutoFit/>
          </a:bodyPr>
          <a:lstStyle/>
          <a:p>
            <a:pPr algn="ctr"/>
            <a:r>
              <a:rPr lang="en-US" sz="4800" dirty="0" smtClean="0">
                <a:latin typeface="AlterEgo BB" panose="02000506000000020004" pitchFamily="50" charset="0"/>
              </a:rPr>
              <a:t>I have to </a:t>
            </a:r>
          </a:p>
          <a:p>
            <a:pPr algn="ctr"/>
            <a:r>
              <a:rPr lang="en-US" sz="4800" dirty="0" smtClean="0">
                <a:latin typeface="AlterEgo BB" panose="02000506000000020004" pitchFamily="50" charset="0"/>
              </a:rPr>
              <a:t>prove That I’m a</a:t>
            </a:r>
          </a:p>
          <a:p>
            <a:pPr algn="ctr"/>
            <a:r>
              <a:rPr lang="en-US" sz="4800" dirty="0" smtClean="0">
                <a:latin typeface="AlterEgo BB" panose="02000506000000020004" pitchFamily="50" charset="0"/>
              </a:rPr>
              <a:t>Ninjarockstarunicorn!</a:t>
            </a:r>
            <a:endParaRPr lang="en-US" sz="4800" dirty="0">
              <a:latin typeface="AlterEgo BB" panose="02000506000000020004" pitchFamily="50" charset="0"/>
            </a:endParaRPr>
          </a:p>
        </p:txBody>
      </p:sp>
    </p:spTree>
    <p:extLst>
      <p:ext uri="{BB962C8B-B14F-4D97-AF65-F5344CB8AC3E}">
        <p14:creationId xmlns:p14="http://schemas.microsoft.com/office/powerpoint/2010/main" val="8547482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162" y="417095"/>
            <a:ext cx="11391201" cy="6063916"/>
          </a:xfrm>
          <a:prstGeom prst="rect">
            <a:avLst/>
          </a:prstGeom>
        </p:spPr>
      </p:pic>
    </p:spTree>
    <p:extLst>
      <p:ext uri="{BB962C8B-B14F-4D97-AF65-F5344CB8AC3E}">
        <p14:creationId xmlns:p14="http://schemas.microsoft.com/office/powerpoint/2010/main" val="41974286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9954" y="0"/>
            <a:ext cx="11935992" cy="6760478"/>
          </a:xfrm>
          <a:prstGeom prst="rect">
            <a:avLst/>
          </a:prstGeom>
        </p:spPr>
      </p:pic>
      <p:sp>
        <p:nvSpPr>
          <p:cNvPr id="7" name="Title 6"/>
          <p:cNvSpPr>
            <a:spLocks noGrp="1"/>
          </p:cNvSpPr>
          <p:nvPr>
            <p:ph type="ctrTitle"/>
          </p:nvPr>
        </p:nvSpPr>
        <p:spPr>
          <a:xfrm rot="20942338">
            <a:off x="-487669" y="1084681"/>
            <a:ext cx="12399666" cy="2842469"/>
          </a:xfrm>
        </p:spPr>
        <p:txBody>
          <a:bodyPr anchor="b">
            <a:noAutofit/>
          </a:bodyPr>
          <a:lstStyle/>
          <a:p>
            <a:r>
              <a:rPr lang="en-US" sz="16600" spc="600" dirty="0" smtClean="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rPr>
              <a:t>accessibility</a:t>
            </a:r>
            <a:endParaRPr lang="en-US" sz="16600" spc="600" dirty="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endParaRPr>
          </a:p>
        </p:txBody>
      </p:sp>
      <p:sp>
        <p:nvSpPr>
          <p:cNvPr id="10" name="Title 6"/>
          <p:cNvSpPr txBox="1">
            <a:spLocks/>
          </p:cNvSpPr>
          <p:nvPr/>
        </p:nvSpPr>
        <p:spPr>
          <a:xfrm rot="20942338">
            <a:off x="-335269" y="2909473"/>
            <a:ext cx="12399666" cy="28424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600" spc="600" dirty="0" smtClean="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rPr>
              <a:t>Is hard!</a:t>
            </a:r>
            <a:endParaRPr lang="en-US" sz="16600" spc="600" dirty="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9755492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Hard problems!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sp>
        <p:nvSpPr>
          <p:cNvPr id="8" name="TextBox 7"/>
          <p:cNvSpPr txBox="1"/>
          <p:nvPr/>
        </p:nvSpPr>
        <p:spPr>
          <a:xfrm>
            <a:off x="138223" y="1738428"/>
            <a:ext cx="11965545"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8CC641"/>
                </a:solidFill>
                <a:effectLst>
                  <a:outerShdw blurRad="50800" dist="38100" dir="2700000" algn="tl" rotWithShape="0">
                    <a:prstClr val="black"/>
                  </a:outerShdw>
                </a:effectLst>
                <a:latin typeface="BadaBoom BB" panose="020B0603050302020204" pitchFamily="34" charset="0"/>
              </a:rPr>
              <a:t>#1 Route transitions</a:t>
            </a:r>
            <a:endParaRPr lang="en-US" sz="8000" spc="600" dirty="0">
              <a:ln w="38100">
                <a:solidFill>
                  <a:schemeClr val="tx1">
                    <a:lumMod val="95000"/>
                    <a:lumOff val="5000"/>
                  </a:schemeClr>
                </a:solidFill>
              </a:ln>
              <a:solidFill>
                <a:srgbClr val="8CC641"/>
              </a:solidFill>
              <a:effectLst>
                <a:outerShdw blurRad="50800" dist="38100" dir="2700000" algn="tl" rotWithShape="0">
                  <a:prstClr val="black"/>
                </a:outerShdw>
              </a:effectLst>
              <a:latin typeface="BadaBoom BB" panose="020B0603050302020204" pitchFamily="34" charset="0"/>
            </a:endParaRPr>
          </a:p>
        </p:txBody>
      </p:sp>
      <p:sp>
        <p:nvSpPr>
          <p:cNvPr id="12" name="TextBox 11"/>
          <p:cNvSpPr txBox="1"/>
          <p:nvPr/>
        </p:nvSpPr>
        <p:spPr>
          <a:xfrm>
            <a:off x="138223" y="2696355"/>
            <a:ext cx="10850619"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FFC80A"/>
                </a:solidFill>
                <a:effectLst>
                  <a:outerShdw blurRad="50800" dist="38100" dir="2700000" algn="tl" rotWithShape="0">
                    <a:prstClr val="black"/>
                  </a:outerShdw>
                </a:effectLst>
                <a:latin typeface="BadaBoom BB" panose="020B0603050302020204" pitchFamily="34" charset="0"/>
              </a:rPr>
              <a:t>#2 Modals</a:t>
            </a:r>
            <a:endParaRPr lang="en-US" sz="8000" spc="600" dirty="0">
              <a:ln w="38100">
                <a:solidFill>
                  <a:schemeClr val="tx1">
                    <a:lumMod val="95000"/>
                    <a:lumOff val="5000"/>
                  </a:schemeClr>
                </a:solidFill>
              </a:ln>
              <a:solidFill>
                <a:srgbClr val="FFC80A"/>
              </a:solidFill>
              <a:effectLst>
                <a:outerShdw blurRad="50800" dist="38100" dir="2700000" algn="tl" rotWithShape="0">
                  <a:prstClr val="black"/>
                </a:outerShdw>
              </a:effectLst>
              <a:latin typeface="BadaBoom BB" panose="020B0603050302020204" pitchFamily="34" charset="0"/>
            </a:endParaRPr>
          </a:p>
        </p:txBody>
      </p:sp>
      <p:sp>
        <p:nvSpPr>
          <p:cNvPr id="14" name="TextBox 13"/>
          <p:cNvSpPr txBox="1"/>
          <p:nvPr/>
        </p:nvSpPr>
        <p:spPr>
          <a:xfrm>
            <a:off x="138223" y="3581977"/>
            <a:ext cx="11965545"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1D97D4"/>
                </a:solidFill>
                <a:effectLst>
                  <a:outerShdw blurRad="50800" dist="38100" dir="2700000" algn="tl" rotWithShape="0">
                    <a:prstClr val="black"/>
                  </a:outerShdw>
                </a:effectLst>
                <a:latin typeface="BadaBoom BB" panose="020B0603050302020204" pitchFamily="34" charset="0"/>
              </a:rPr>
              <a:t>#3 aria-* support</a:t>
            </a:r>
            <a:endParaRPr lang="en-US" sz="8000" spc="600" dirty="0">
              <a:ln w="38100">
                <a:solidFill>
                  <a:schemeClr val="tx1">
                    <a:lumMod val="95000"/>
                    <a:lumOff val="5000"/>
                  </a:schemeClr>
                </a:solidFill>
              </a:ln>
              <a:solidFill>
                <a:srgbClr val="1D97D4"/>
              </a:solidFill>
              <a:effectLst>
                <a:outerShdw blurRad="50800" dist="38100" dir="2700000" algn="tl" rotWithShape="0">
                  <a:prstClr val="black"/>
                </a:outerShdw>
              </a:effectLst>
              <a:latin typeface="BadaBoom BB" panose="020B0603050302020204" pitchFamily="34" charset="0"/>
            </a:endParaRPr>
          </a:p>
        </p:txBody>
      </p:sp>
      <p:sp>
        <p:nvSpPr>
          <p:cNvPr id="15" name="TextBox 14"/>
          <p:cNvSpPr txBox="1"/>
          <p:nvPr/>
        </p:nvSpPr>
        <p:spPr>
          <a:xfrm>
            <a:off x="138223" y="4528439"/>
            <a:ext cx="10829859"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ED1C24"/>
                </a:solidFill>
                <a:effectLst>
                  <a:outerShdw blurRad="50800" dist="38100" dir="2700000" algn="tl" rotWithShape="0">
                    <a:prstClr val="black"/>
                  </a:outerShdw>
                </a:effectLst>
                <a:latin typeface="BadaBoom BB" panose="020B0603050302020204" pitchFamily="34" charset="0"/>
              </a:rPr>
              <a:t>#4 Click all the things!</a:t>
            </a:r>
            <a:endParaRPr lang="en-US" sz="8000" spc="600" dirty="0">
              <a:ln w="38100">
                <a:solidFill>
                  <a:schemeClr val="tx1">
                    <a:lumMod val="95000"/>
                    <a:lumOff val="5000"/>
                  </a:schemeClr>
                </a:solidFill>
              </a:ln>
              <a:solidFill>
                <a:srgbClr val="ED1C24"/>
              </a:solidFill>
              <a:effectLst>
                <a:outerShdw blurRad="50800" dist="38100" dir="2700000" algn="tl" rotWithShape="0">
                  <a:prstClr val="black"/>
                </a:outerShdw>
              </a:effectLst>
              <a:latin typeface="BadaBoom BB" panose="020B0603050302020204" pitchFamily="34" charset="0"/>
            </a:endParaRPr>
          </a:p>
        </p:txBody>
      </p:sp>
      <p:sp>
        <p:nvSpPr>
          <p:cNvPr id="17" name="TextBox 16"/>
          <p:cNvSpPr txBox="1"/>
          <p:nvPr/>
        </p:nvSpPr>
        <p:spPr>
          <a:xfrm>
            <a:off x="138224" y="5482892"/>
            <a:ext cx="10841890"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F79422"/>
                </a:solidFill>
                <a:effectLst>
                  <a:outerShdw blurRad="50800" dist="38100" dir="2700000" algn="tl" rotWithShape="0">
                    <a:prstClr val="black"/>
                  </a:outerShdw>
                </a:effectLst>
                <a:latin typeface="BadaBoom BB" panose="020B0603050302020204" pitchFamily="34" charset="0"/>
              </a:rPr>
              <a:t>#5 Passwords</a:t>
            </a:r>
            <a:endParaRPr lang="en-US" sz="8000" spc="600" dirty="0">
              <a:ln w="38100">
                <a:solidFill>
                  <a:schemeClr val="tx1">
                    <a:lumMod val="95000"/>
                    <a:lumOff val="5000"/>
                  </a:schemeClr>
                </a:solidFill>
              </a:ln>
              <a:solidFill>
                <a:srgbClr val="F79422"/>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13271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P spid="15"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21836" y="0"/>
            <a:ext cx="6948329" cy="6858000"/>
          </a:xfrm>
          <a:prstGeom prst="rect">
            <a:avLst/>
          </a:prstGeom>
          <a:ln>
            <a:noFill/>
          </a:ln>
        </p:spPr>
      </p:pic>
    </p:spTree>
    <p:extLst>
      <p:ext uri="{BB962C8B-B14F-4D97-AF65-F5344CB8AC3E}">
        <p14:creationId xmlns:p14="http://schemas.microsoft.com/office/powerpoint/2010/main" val="14582411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8" name="Rectangle 7"/>
          <p:cNvSpPr/>
          <p:nvPr/>
        </p:nvSpPr>
        <p:spPr>
          <a:xfrm>
            <a:off x="8832109" y="2679405"/>
            <a:ext cx="1935127" cy="24242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Rectangle 6"/>
          <p:cNvSpPr/>
          <p:nvPr/>
        </p:nvSpPr>
        <p:spPr>
          <a:xfrm>
            <a:off x="5298556" y="2679405"/>
            <a:ext cx="1935127" cy="24242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p:cNvSpPr/>
          <p:nvPr/>
        </p:nvSpPr>
        <p:spPr>
          <a:xfrm>
            <a:off x="1796901" y="2679405"/>
            <a:ext cx="1935127" cy="24242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838200" y="365125"/>
            <a:ext cx="10515600" cy="1325563"/>
          </a:xfrm>
        </p:spPr>
        <p:txBody>
          <a:bodyPr>
            <a:noAutofit/>
          </a:bodyPr>
          <a:lstStyle/>
          <a:p>
            <a:r>
              <a:rPr lang="en-US" sz="11500" spc="600" dirty="0" smtClean="0">
                <a:ln w="38100">
                  <a:solidFill>
                    <a:schemeClr val="tx1">
                      <a:lumMod val="95000"/>
                      <a:lumOff val="5000"/>
                    </a:schemeClr>
                  </a:solidFill>
                </a:ln>
                <a:solidFill>
                  <a:schemeClr val="bg1"/>
                </a:solidFill>
                <a:effectLst>
                  <a:outerShdw blurRad="50800" dist="38100" dir="2700000" algn="tl" rotWithShape="0">
                    <a:prstClr val="black"/>
                  </a:outerShdw>
                </a:effectLst>
                <a:latin typeface="BadaBoom BB" panose="020B0603050302020204" pitchFamily="34" charset="0"/>
              </a:rPr>
              <a:t>Web standards</a:t>
            </a:r>
            <a:endParaRPr lang="en-US" sz="11500" spc="600" dirty="0">
              <a:ln w="38100">
                <a:solidFill>
                  <a:schemeClr val="tx1">
                    <a:lumMod val="95000"/>
                    <a:lumOff val="5000"/>
                  </a:schemeClr>
                </a:solidFill>
              </a:ln>
              <a:solidFill>
                <a:schemeClr val="bg1"/>
              </a:solidFill>
              <a:effectLst>
                <a:outerShdw blurRad="50800" dist="38100" dir="2700000" algn="tl" rotWithShape="0">
                  <a:prstClr val="black"/>
                </a:outerShdw>
              </a:effectLst>
              <a:latin typeface="BadaBoom BB" panose="020B0603050302020204" pitchFamily="34" charset="0"/>
            </a:endParaRPr>
          </a:p>
        </p:txBody>
      </p:sp>
      <p:pic>
        <p:nvPicPr>
          <p:cNvPr id="4" name="Content Placeholder 3"/>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a:stretch/>
        </p:blipFill>
        <p:spPr>
          <a:xfrm>
            <a:off x="1008323" y="2573078"/>
            <a:ext cx="10515600" cy="3090196"/>
          </a:xfrm>
        </p:spPr>
      </p:pic>
    </p:spTree>
    <p:extLst>
      <p:ext uri="{BB962C8B-B14F-4D97-AF65-F5344CB8AC3E}">
        <p14:creationId xmlns:p14="http://schemas.microsoft.com/office/powerpoint/2010/main" val="33865611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9954" y="0"/>
            <a:ext cx="11935992" cy="6760478"/>
          </a:xfrm>
          <a:prstGeom prst="rect">
            <a:avLst/>
          </a:prstGeom>
        </p:spPr>
      </p:pic>
      <p:sp>
        <p:nvSpPr>
          <p:cNvPr id="7" name="Title 6"/>
          <p:cNvSpPr>
            <a:spLocks noGrp="1"/>
          </p:cNvSpPr>
          <p:nvPr>
            <p:ph type="ctrTitle"/>
          </p:nvPr>
        </p:nvSpPr>
        <p:spPr>
          <a:xfrm rot="20942338">
            <a:off x="-487669" y="1084681"/>
            <a:ext cx="12399666" cy="2842469"/>
          </a:xfrm>
        </p:spPr>
        <p:txBody>
          <a:bodyPr anchor="b">
            <a:noAutofit/>
          </a:bodyPr>
          <a:lstStyle/>
          <a:p>
            <a:r>
              <a:rPr lang="en-US" sz="16600" spc="600" dirty="0" smtClean="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rPr>
              <a:t>A superhero</a:t>
            </a:r>
            <a:endParaRPr lang="en-US" sz="16600" spc="600" dirty="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endParaRPr>
          </a:p>
        </p:txBody>
      </p:sp>
      <p:sp>
        <p:nvSpPr>
          <p:cNvPr id="10" name="Title 6"/>
          <p:cNvSpPr txBox="1">
            <a:spLocks/>
          </p:cNvSpPr>
          <p:nvPr/>
        </p:nvSpPr>
        <p:spPr>
          <a:xfrm rot="20942338">
            <a:off x="-161843" y="2846409"/>
            <a:ext cx="12399666" cy="28424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600" spc="600" dirty="0" smtClean="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rPr>
              <a:t>Saves the day!</a:t>
            </a:r>
            <a:endParaRPr lang="en-US" sz="16600" spc="600" dirty="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20801953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8" name="Rectangle 7"/>
          <p:cNvSpPr/>
          <p:nvPr/>
        </p:nvSpPr>
        <p:spPr>
          <a:xfrm>
            <a:off x="8832109" y="2679405"/>
            <a:ext cx="1935127" cy="24242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Rectangle 6"/>
          <p:cNvSpPr/>
          <p:nvPr/>
        </p:nvSpPr>
        <p:spPr>
          <a:xfrm>
            <a:off x="5298556" y="2679405"/>
            <a:ext cx="1935127" cy="24242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p:cNvSpPr/>
          <p:nvPr/>
        </p:nvSpPr>
        <p:spPr>
          <a:xfrm>
            <a:off x="1796901" y="2679405"/>
            <a:ext cx="1935127" cy="24242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838200" y="365125"/>
            <a:ext cx="10515600" cy="1325563"/>
          </a:xfrm>
        </p:spPr>
        <p:txBody>
          <a:bodyPr>
            <a:noAutofit/>
          </a:bodyPr>
          <a:lstStyle/>
          <a:p>
            <a:r>
              <a:rPr lang="en-US" sz="11500" spc="600" dirty="0" smtClean="0">
                <a:ln w="38100">
                  <a:solidFill>
                    <a:schemeClr val="tx1">
                      <a:lumMod val="95000"/>
                      <a:lumOff val="5000"/>
                    </a:schemeClr>
                  </a:solidFill>
                </a:ln>
                <a:solidFill>
                  <a:schemeClr val="bg1"/>
                </a:solidFill>
                <a:effectLst>
                  <a:outerShdw blurRad="50800" dist="38100" dir="2700000" algn="tl" rotWithShape="0">
                    <a:prstClr val="black"/>
                  </a:outerShdw>
                </a:effectLst>
                <a:latin typeface="BadaBoom BB" panose="020B0603050302020204" pitchFamily="34" charset="0"/>
              </a:rPr>
              <a:t>Web standards</a:t>
            </a:r>
            <a:endParaRPr lang="en-US" sz="11500" spc="600" dirty="0">
              <a:ln w="38100">
                <a:solidFill>
                  <a:schemeClr val="tx1">
                    <a:lumMod val="95000"/>
                    <a:lumOff val="5000"/>
                  </a:schemeClr>
                </a:solidFill>
              </a:ln>
              <a:solidFill>
                <a:schemeClr val="bg1"/>
              </a:solidFill>
              <a:effectLst>
                <a:outerShdw blurRad="50800" dist="38100" dir="2700000" algn="tl" rotWithShape="0">
                  <a:prstClr val="black"/>
                </a:outerShdw>
              </a:effectLst>
              <a:latin typeface="BadaBoom BB" panose="020B0603050302020204" pitchFamily="34" charset="0"/>
            </a:endParaRPr>
          </a:p>
        </p:txBody>
      </p:sp>
      <p:pic>
        <p:nvPicPr>
          <p:cNvPr id="4" name="Content Placeholder 3"/>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a:stretch/>
        </p:blipFill>
        <p:spPr>
          <a:xfrm>
            <a:off x="1008323" y="2573078"/>
            <a:ext cx="10515600" cy="3090196"/>
          </a:xfrm>
        </p:spPr>
      </p:pic>
    </p:spTree>
    <p:extLst>
      <p:ext uri="{BB962C8B-B14F-4D97-AF65-F5344CB8AC3E}">
        <p14:creationId xmlns:p14="http://schemas.microsoft.com/office/powerpoint/2010/main" val="25462620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The “Easy” wins!!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sp>
        <p:nvSpPr>
          <p:cNvPr id="14" name="TextBox 13"/>
          <p:cNvSpPr txBox="1"/>
          <p:nvPr/>
        </p:nvSpPr>
        <p:spPr>
          <a:xfrm>
            <a:off x="276727" y="1738428"/>
            <a:ext cx="10744200"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8CC641"/>
                </a:solidFill>
                <a:effectLst>
                  <a:outerShdw blurRad="50800" dist="38100" dir="2700000" algn="tl" rotWithShape="0">
                    <a:prstClr val="black"/>
                  </a:outerShdw>
                </a:effectLst>
                <a:latin typeface="BadaBoom BB" panose="020B0603050302020204" pitchFamily="34" charset="0"/>
              </a:rPr>
              <a:t>#1 Use html5</a:t>
            </a:r>
            <a:endParaRPr lang="en-US" sz="8000" spc="600" dirty="0">
              <a:ln w="38100">
                <a:solidFill>
                  <a:schemeClr val="tx1">
                    <a:lumMod val="95000"/>
                    <a:lumOff val="5000"/>
                  </a:schemeClr>
                </a:solidFill>
              </a:ln>
              <a:solidFill>
                <a:srgbClr val="8CC641"/>
              </a:solidFill>
              <a:effectLst>
                <a:outerShdw blurRad="50800" dist="38100" dir="2700000" algn="tl" rotWithShape="0">
                  <a:prstClr val="black"/>
                </a:outerShdw>
              </a:effectLst>
              <a:latin typeface="BadaBoom BB" panose="020B0603050302020204" pitchFamily="34" charset="0"/>
            </a:endParaRPr>
          </a:p>
        </p:txBody>
      </p:sp>
      <p:sp>
        <p:nvSpPr>
          <p:cNvPr id="15" name="TextBox 14"/>
          <p:cNvSpPr txBox="1"/>
          <p:nvPr/>
        </p:nvSpPr>
        <p:spPr>
          <a:xfrm>
            <a:off x="276727" y="2618001"/>
            <a:ext cx="10712115"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FFC80A"/>
                </a:solidFill>
                <a:effectLst>
                  <a:outerShdw blurRad="50800" dist="38100" dir="2700000" algn="tl" rotWithShape="0">
                    <a:prstClr val="black"/>
                  </a:outerShdw>
                </a:effectLst>
                <a:latin typeface="BadaBoom BB" panose="020B0603050302020204" pitchFamily="34" charset="0"/>
              </a:rPr>
              <a:t>#2 Link vs. button</a:t>
            </a:r>
            <a:endParaRPr lang="en-US" sz="8000" spc="600" dirty="0">
              <a:ln w="38100">
                <a:solidFill>
                  <a:schemeClr val="tx1">
                    <a:lumMod val="95000"/>
                    <a:lumOff val="5000"/>
                  </a:schemeClr>
                </a:solidFill>
              </a:ln>
              <a:solidFill>
                <a:srgbClr val="FFC80A"/>
              </a:solidFill>
              <a:effectLst>
                <a:outerShdw blurRad="50800" dist="38100" dir="2700000" algn="tl" rotWithShape="0">
                  <a:prstClr val="black"/>
                </a:outerShdw>
              </a:effectLst>
              <a:latin typeface="BadaBoom BB" panose="020B0603050302020204" pitchFamily="34" charset="0"/>
            </a:endParaRPr>
          </a:p>
        </p:txBody>
      </p:sp>
      <p:sp>
        <p:nvSpPr>
          <p:cNvPr id="16" name="TextBox 15"/>
          <p:cNvSpPr txBox="1"/>
          <p:nvPr/>
        </p:nvSpPr>
        <p:spPr>
          <a:xfrm>
            <a:off x="276726" y="3546423"/>
            <a:ext cx="10705743"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1D97D4"/>
                </a:solidFill>
                <a:effectLst>
                  <a:outerShdw blurRad="50800" dist="38100" dir="2700000" algn="tl" rotWithShape="0">
                    <a:prstClr val="black"/>
                  </a:outerShdw>
                </a:effectLst>
                <a:latin typeface="BadaBoom BB" panose="020B0603050302020204" pitchFamily="34" charset="0"/>
              </a:rPr>
              <a:t>#3 Keyboard navigation</a:t>
            </a:r>
            <a:endParaRPr lang="en-US" sz="8000" spc="600" dirty="0">
              <a:ln w="38100">
                <a:solidFill>
                  <a:schemeClr val="tx1">
                    <a:lumMod val="95000"/>
                    <a:lumOff val="5000"/>
                  </a:schemeClr>
                </a:solidFill>
              </a:ln>
              <a:solidFill>
                <a:srgbClr val="1D97D4"/>
              </a:solidFill>
              <a:effectLst>
                <a:outerShdw blurRad="50800" dist="38100" dir="2700000" algn="tl" rotWithShape="0">
                  <a:prstClr val="black"/>
                </a:outerShdw>
              </a:effectLst>
              <a:latin typeface="BadaBoom BB" panose="020B0603050302020204" pitchFamily="34" charset="0"/>
            </a:endParaRPr>
          </a:p>
        </p:txBody>
      </p:sp>
      <p:sp>
        <p:nvSpPr>
          <p:cNvPr id="17" name="TextBox 16"/>
          <p:cNvSpPr txBox="1"/>
          <p:nvPr/>
        </p:nvSpPr>
        <p:spPr>
          <a:xfrm>
            <a:off x="276727" y="4530093"/>
            <a:ext cx="11285620"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ED1C24"/>
                </a:solidFill>
                <a:effectLst>
                  <a:outerShdw blurRad="50800" dist="38100" dir="2700000" algn="tl" rotWithShape="0">
                    <a:prstClr val="black"/>
                  </a:outerShdw>
                </a:effectLst>
                <a:latin typeface="BadaBoom BB" panose="020B0603050302020204" pitchFamily="34" charset="0"/>
              </a:rPr>
              <a:t>#4 Color contrast </a:t>
            </a:r>
            <a:endParaRPr lang="en-US" sz="8000" spc="600" dirty="0">
              <a:ln w="38100">
                <a:solidFill>
                  <a:schemeClr val="tx1">
                    <a:lumMod val="95000"/>
                    <a:lumOff val="5000"/>
                  </a:schemeClr>
                </a:solidFill>
              </a:ln>
              <a:solidFill>
                <a:srgbClr val="ED1C24"/>
              </a:solidFill>
              <a:effectLst>
                <a:outerShdw blurRad="50800" dist="38100" dir="2700000" algn="tl" rotWithShape="0">
                  <a:prstClr val="black"/>
                </a:outerShdw>
              </a:effectLst>
              <a:latin typeface="BadaBoom BB" panose="020B0603050302020204" pitchFamily="34" charset="0"/>
            </a:endParaRPr>
          </a:p>
        </p:txBody>
      </p:sp>
      <p:sp>
        <p:nvSpPr>
          <p:cNvPr id="18" name="TextBox 17"/>
          <p:cNvSpPr txBox="1"/>
          <p:nvPr/>
        </p:nvSpPr>
        <p:spPr>
          <a:xfrm>
            <a:off x="276728" y="5482892"/>
            <a:ext cx="10703386"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F79422"/>
                </a:solidFill>
                <a:effectLst>
                  <a:outerShdw blurRad="50800" dist="38100" dir="2700000" algn="tl" rotWithShape="0">
                    <a:prstClr val="black"/>
                  </a:outerShdw>
                </a:effectLst>
                <a:latin typeface="BadaBoom BB" panose="020B0603050302020204" pitchFamily="34" charset="0"/>
              </a:rPr>
              <a:t>#5 Image alt text</a:t>
            </a:r>
            <a:endParaRPr lang="en-US" sz="8000" spc="600" dirty="0">
              <a:ln w="38100">
                <a:solidFill>
                  <a:schemeClr val="tx1">
                    <a:lumMod val="95000"/>
                    <a:lumOff val="5000"/>
                  </a:schemeClr>
                </a:solidFill>
              </a:ln>
              <a:solidFill>
                <a:srgbClr val="F79422"/>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209095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Alt text tldr</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pic>
        <p:nvPicPr>
          <p:cNvPr id="19" name="Content Placeholder 4"/>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a:stretch/>
        </p:blipFill>
        <p:spPr>
          <a:xfrm>
            <a:off x="7587190" y="2000656"/>
            <a:ext cx="3827721" cy="4127500"/>
          </a:xfrm>
        </p:spPr>
      </p:pic>
      <p:pic>
        <p:nvPicPr>
          <p:cNvPr id="3077"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68112" y="2998380"/>
            <a:ext cx="6915150" cy="1509823"/>
          </a:xfrm>
          <a:prstGeom prst="rect">
            <a:avLst/>
          </a:prstGeom>
          <a:noFill/>
          <a:ln w="76200">
            <a:solidFill>
              <a:srgbClr val="0ABEFF"/>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695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Alt text tldr</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pic>
        <p:nvPicPr>
          <p:cNvPr id="19" name="Content Placeholder 4"/>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a:stretch/>
        </p:blipFill>
        <p:spPr>
          <a:xfrm>
            <a:off x="8086920" y="2021920"/>
            <a:ext cx="3827721" cy="4127500"/>
          </a:xfrm>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726" y="2810748"/>
            <a:ext cx="7485041" cy="2218693"/>
          </a:xfrm>
          <a:prstGeom prst="rect">
            <a:avLst/>
          </a:prstGeom>
          <a:noFill/>
          <a:ln w="76200">
            <a:solidFill>
              <a:srgbClr val="0ABEFF"/>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5127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Meanwhile...</a:t>
            </a:r>
            <a:endParaRPr lang="en-US" sz="11500" spc="600" dirty="0">
              <a:ln w="38100">
                <a:solidFill>
                  <a:schemeClr val="tx1"/>
                </a:solidFill>
              </a:ln>
              <a:solidFill>
                <a:srgbClr val="00B0F0"/>
              </a:solidFill>
              <a:effectLst>
                <a:outerShdw blurRad="50800" dist="38100" dir="2700000" algn="tl" rotWithShape="0">
                  <a:prstClr val="black"/>
                </a:outerShdw>
              </a:effectLst>
              <a:latin typeface="BadaBoom BB" panose="020B0603050302020204" pitchFamily="34" charset="0"/>
            </a:endParaRPr>
          </a:p>
        </p:txBody>
      </p:sp>
      <p:pic>
        <p:nvPicPr>
          <p:cNvPr id="3074" name="Picture 2" descr="C:\Users\I659102\Desktop\emberConf-2018-master\images\Super-Hero-Comic-Book-Cliparts\speech1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469568">
            <a:off x="-381544" y="1709651"/>
            <a:ext cx="5908958" cy="47117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I659102\Desktop\emberConf-2018-master\images\Super-Hero-Comic-Book-Cliparts\speech1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130432" flipH="1">
            <a:off x="6538749" y="1950725"/>
            <a:ext cx="6132806" cy="48902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210158" y="3582970"/>
            <a:ext cx="5076177" cy="830997"/>
          </a:xfrm>
          <a:prstGeom prst="rect">
            <a:avLst/>
          </a:prstGeom>
          <a:noFill/>
        </p:spPr>
        <p:txBody>
          <a:bodyPr wrap="square" rtlCol="0">
            <a:spAutoFit/>
          </a:bodyPr>
          <a:lstStyle/>
          <a:p>
            <a:pPr algn="ctr"/>
            <a:r>
              <a:rPr lang="en-US" sz="4800" dirty="0" smtClean="0">
                <a:latin typeface="AlterEgo BB" panose="02000506000000020004" pitchFamily="50" charset="0"/>
              </a:rPr>
              <a:t>“spaces!”</a:t>
            </a:r>
            <a:endParaRPr lang="en-US" sz="4800" dirty="0">
              <a:latin typeface="AlterEgo BB" panose="02000506000000020004" pitchFamily="50" charset="0"/>
            </a:endParaRPr>
          </a:p>
        </p:txBody>
      </p:sp>
      <p:sp>
        <p:nvSpPr>
          <p:cNvPr id="9" name="TextBox 8"/>
          <p:cNvSpPr txBox="1"/>
          <p:nvPr/>
        </p:nvSpPr>
        <p:spPr>
          <a:xfrm>
            <a:off x="14785" y="3330938"/>
            <a:ext cx="4890896" cy="830997"/>
          </a:xfrm>
          <a:prstGeom prst="rect">
            <a:avLst/>
          </a:prstGeom>
          <a:noFill/>
        </p:spPr>
        <p:txBody>
          <a:bodyPr wrap="square" rtlCol="0">
            <a:spAutoFit/>
          </a:bodyPr>
          <a:lstStyle/>
          <a:p>
            <a:pPr algn="ctr"/>
            <a:r>
              <a:rPr lang="en-US" sz="4800" dirty="0" smtClean="0">
                <a:latin typeface="AlterEgo BB" panose="02000506000000020004" pitchFamily="50" charset="0"/>
              </a:rPr>
              <a:t>“Tabs!”</a:t>
            </a:r>
            <a:endParaRPr lang="en-US" sz="4800" dirty="0">
              <a:latin typeface="AlterEgo BB" panose="02000506000000020004" pitchFamily="50" charset="0"/>
            </a:endParaRPr>
          </a:p>
        </p:txBody>
      </p:sp>
    </p:spTree>
    <p:extLst>
      <p:ext uri="{BB962C8B-B14F-4D97-AF65-F5344CB8AC3E}">
        <p14:creationId xmlns:p14="http://schemas.microsoft.com/office/powerpoint/2010/main" val="43021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570272">
            <a:off x="1205989" y="445169"/>
            <a:ext cx="4633722" cy="685800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8003440">
            <a:off x="7304445" y="1932773"/>
            <a:ext cx="3306010" cy="475001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71464">
            <a:off x="6640588" y="-348145"/>
            <a:ext cx="4633722" cy="6858000"/>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172156">
            <a:off x="1762142" y="146727"/>
            <a:ext cx="3521416" cy="5059506"/>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45727" y="0"/>
            <a:ext cx="7500547" cy="6858000"/>
          </a:xfrm>
          <a:prstGeom prst="rect">
            <a:avLst/>
          </a:prstGeom>
        </p:spPr>
      </p:pic>
    </p:spTree>
    <p:extLst>
      <p:ext uri="{BB962C8B-B14F-4D97-AF65-F5344CB8AC3E}">
        <p14:creationId xmlns:p14="http://schemas.microsoft.com/office/powerpoint/2010/main" val="31208498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Developers...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grpSp>
        <p:nvGrpSpPr>
          <p:cNvPr id="2" name="Group 1"/>
          <p:cNvGrpSpPr/>
          <p:nvPr/>
        </p:nvGrpSpPr>
        <p:grpSpPr>
          <a:xfrm>
            <a:off x="6786546" y="4337299"/>
            <a:ext cx="6076916" cy="2610006"/>
            <a:chOff x="6786546" y="4337299"/>
            <a:chExt cx="6076916" cy="2610006"/>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8010" y="4337299"/>
              <a:ext cx="4733989" cy="2610006"/>
            </a:xfrm>
            <a:prstGeom prst="rect">
              <a:avLst/>
            </a:prstGeom>
          </p:spPr>
        </p:pic>
        <p:sp>
          <p:nvSpPr>
            <p:cNvPr id="13" name="TextBox 12"/>
            <p:cNvSpPr txBox="1"/>
            <p:nvPr/>
          </p:nvSpPr>
          <p:spPr>
            <a:xfrm>
              <a:off x="6786546" y="5110512"/>
              <a:ext cx="6076916" cy="830997"/>
            </a:xfrm>
            <a:prstGeom prst="rect">
              <a:avLst/>
            </a:prstGeom>
            <a:noFill/>
          </p:spPr>
          <p:txBody>
            <a:bodyPr wrap="square" rtlCol="0">
              <a:spAutoFit/>
            </a:bodyPr>
            <a:lstStyle/>
            <a:p>
              <a:pPr algn="ctr"/>
              <a:r>
                <a:rPr lang="en-US" sz="4800" dirty="0" smtClean="0">
                  <a:latin typeface="AlterEgo BB" panose="02000506000000020004" pitchFamily="50" charset="0"/>
                </a:rPr>
                <a:t>“This is fine.”</a:t>
              </a:r>
              <a:endParaRPr lang="en-US" sz="4800" dirty="0">
                <a:latin typeface="AlterEgo BB" panose="02000506000000020004" pitchFamily="50" charset="0"/>
              </a:endParaRPr>
            </a:p>
          </p:txBody>
        </p:sp>
      </p:grpSp>
      <p:pic>
        <p:nvPicPr>
          <p:cNvPr id="4" name="Picture 3"/>
          <p:cNvPicPr>
            <a:picLocks noChangeAspect="1"/>
          </p:cNvPicPr>
          <p:nvPr/>
        </p:nvPicPr>
        <p:blipFill>
          <a:blip r:embed="rId5"/>
          <a:stretch>
            <a:fillRect/>
          </a:stretch>
        </p:blipFill>
        <p:spPr>
          <a:xfrm>
            <a:off x="560068" y="2584699"/>
            <a:ext cx="8010525" cy="1752600"/>
          </a:xfrm>
          <a:prstGeom prst="rect">
            <a:avLst/>
          </a:prstGeom>
          <a:ln w="76200">
            <a:solidFill>
              <a:srgbClr val="0ABEFF"/>
            </a:solidFill>
          </a:ln>
        </p:spPr>
      </p:pic>
    </p:spTree>
    <p:extLst>
      <p:ext uri="{BB962C8B-B14F-4D97-AF65-F5344CB8AC3E}">
        <p14:creationId xmlns:p14="http://schemas.microsoft.com/office/powerpoint/2010/main" val="29999687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Developers...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pic>
        <p:nvPicPr>
          <p:cNvPr id="5" name="Picture 4"/>
          <p:cNvPicPr>
            <a:picLocks noChangeAspect="1"/>
          </p:cNvPicPr>
          <p:nvPr/>
        </p:nvPicPr>
        <p:blipFill>
          <a:blip r:embed="rId4"/>
          <a:stretch>
            <a:fillRect/>
          </a:stretch>
        </p:blipFill>
        <p:spPr>
          <a:xfrm>
            <a:off x="4501062" y="2212676"/>
            <a:ext cx="7172325" cy="2876550"/>
          </a:xfrm>
          <a:prstGeom prst="rect">
            <a:avLst/>
          </a:prstGeom>
          <a:ln w="76200">
            <a:solidFill>
              <a:srgbClr val="0ABEFF"/>
            </a:solidFill>
          </a:ln>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637813">
            <a:off x="120312" y="4042613"/>
            <a:ext cx="3559261" cy="2899611"/>
          </a:xfrm>
          <a:prstGeom prst="rect">
            <a:avLst/>
          </a:prstGeom>
        </p:spPr>
      </p:pic>
      <p:sp>
        <p:nvSpPr>
          <p:cNvPr id="9" name="TextBox 8"/>
          <p:cNvSpPr txBox="1"/>
          <p:nvPr/>
        </p:nvSpPr>
        <p:spPr>
          <a:xfrm>
            <a:off x="276726" y="4304396"/>
            <a:ext cx="3295917" cy="1569660"/>
          </a:xfrm>
          <a:prstGeom prst="rect">
            <a:avLst/>
          </a:prstGeom>
          <a:noFill/>
        </p:spPr>
        <p:txBody>
          <a:bodyPr wrap="square" rtlCol="0">
            <a:spAutoFit/>
          </a:bodyPr>
          <a:lstStyle/>
          <a:p>
            <a:pPr algn="ctr"/>
            <a:r>
              <a:rPr lang="en-US" sz="4800" dirty="0" smtClean="0">
                <a:latin typeface="AlterEgo BB" panose="02000506000000020004" pitchFamily="50" charset="0"/>
              </a:rPr>
              <a:t>Okay,</a:t>
            </a:r>
          </a:p>
          <a:p>
            <a:pPr algn="ctr"/>
            <a:r>
              <a:rPr lang="en-US" sz="4800" dirty="0" smtClean="0">
                <a:latin typeface="AlterEgo BB" panose="02000506000000020004" pitchFamily="50" charset="0"/>
              </a:rPr>
              <a:t>But…</a:t>
            </a:r>
            <a:endParaRPr lang="en-US" sz="4800" dirty="0">
              <a:latin typeface="AlterEgo BB" panose="02000506000000020004" pitchFamily="50" charset="0"/>
            </a:endParaRPr>
          </a:p>
        </p:txBody>
      </p:sp>
    </p:spTree>
    <p:extLst>
      <p:ext uri="{BB962C8B-B14F-4D97-AF65-F5344CB8AC3E}">
        <p14:creationId xmlns:p14="http://schemas.microsoft.com/office/powerpoint/2010/main" val="20783465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Developers...</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pic>
        <p:nvPicPr>
          <p:cNvPr id="4" name="Picture 3" descr="div element with the role of heading and set to aria-level one, for a Page Title. "/>
          <p:cNvPicPr>
            <a:picLocks noChangeAspect="1"/>
          </p:cNvPicPr>
          <p:nvPr/>
        </p:nvPicPr>
        <p:blipFill>
          <a:blip r:embed="rId4"/>
          <a:stretch>
            <a:fillRect/>
          </a:stretch>
        </p:blipFill>
        <p:spPr>
          <a:xfrm>
            <a:off x="2229099" y="1957872"/>
            <a:ext cx="8010525" cy="1752600"/>
          </a:xfrm>
          <a:prstGeom prst="rect">
            <a:avLst/>
          </a:prstGeom>
          <a:ln w="76200">
            <a:solidFill>
              <a:srgbClr val="0ABEFF"/>
            </a:solidFill>
          </a:ln>
        </p:spPr>
      </p:pic>
      <p:pic>
        <p:nvPicPr>
          <p:cNvPr id="2" name="Picture 1" descr="h1 element for the Page title. No additional role or aria-level is needed."/>
          <p:cNvPicPr>
            <a:picLocks noChangeAspect="1"/>
          </p:cNvPicPr>
          <p:nvPr/>
        </p:nvPicPr>
        <p:blipFill>
          <a:blip r:embed="rId5"/>
          <a:stretch>
            <a:fillRect/>
          </a:stretch>
        </p:blipFill>
        <p:spPr>
          <a:xfrm>
            <a:off x="4570746" y="4642051"/>
            <a:ext cx="7086600" cy="1304925"/>
          </a:xfrm>
          <a:prstGeom prst="rect">
            <a:avLst/>
          </a:prstGeom>
          <a:ln w="76200">
            <a:solidFill>
              <a:srgbClr val="0ABEFF"/>
            </a:solidFill>
          </a:ln>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37813">
            <a:off x="120312" y="4042613"/>
            <a:ext cx="3559261" cy="2899611"/>
          </a:xfrm>
          <a:prstGeom prst="rect">
            <a:avLst/>
          </a:prstGeom>
        </p:spPr>
      </p:pic>
      <p:sp>
        <p:nvSpPr>
          <p:cNvPr id="7" name="TextBox 6"/>
          <p:cNvSpPr txBox="1"/>
          <p:nvPr/>
        </p:nvSpPr>
        <p:spPr>
          <a:xfrm>
            <a:off x="251983" y="4323924"/>
            <a:ext cx="3295917" cy="1569660"/>
          </a:xfrm>
          <a:prstGeom prst="rect">
            <a:avLst/>
          </a:prstGeom>
          <a:noFill/>
        </p:spPr>
        <p:txBody>
          <a:bodyPr wrap="square" rtlCol="0">
            <a:spAutoFit/>
          </a:bodyPr>
          <a:lstStyle/>
          <a:p>
            <a:pPr algn="ctr"/>
            <a:r>
              <a:rPr lang="en-US" sz="4800" dirty="0" smtClean="0">
                <a:latin typeface="AlterEgo BB" panose="02000506000000020004" pitchFamily="50" charset="0"/>
              </a:rPr>
              <a:t>Is it tho?</a:t>
            </a:r>
            <a:endParaRPr lang="en-US" sz="4800" dirty="0">
              <a:latin typeface="AlterEgo BB" panose="02000506000000020004" pitchFamily="50" charset="0"/>
            </a:endParaRPr>
          </a:p>
        </p:txBody>
      </p:sp>
    </p:spTree>
    <p:extLst>
      <p:ext uri="{BB962C8B-B14F-4D97-AF65-F5344CB8AC3E}">
        <p14:creationId xmlns:p14="http://schemas.microsoft.com/office/powerpoint/2010/main" val="28485590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85041" y="1102615"/>
            <a:ext cx="10515600" cy="4351338"/>
          </a:xfrm>
        </p:spPr>
        <p:txBody>
          <a:bodyPr anchor="ctr">
            <a:normAutofit/>
          </a:bodyPr>
          <a:lstStyle/>
          <a:p>
            <a:pPr marL="0" indent="0" algn="ctr">
              <a:buNone/>
            </a:pPr>
            <a:r>
              <a:rPr lang="en-US" sz="19900" spc="600" dirty="0" smtClean="0">
                <a:ln w="38100">
                  <a:solidFill>
                    <a:schemeClr val="tx1"/>
                  </a:solidFill>
                </a:ln>
                <a:solidFill>
                  <a:srgbClr val="FFC000"/>
                </a:solidFill>
                <a:effectLst>
                  <a:outerShdw blurRad="38100" dist="38100" dir="2700000" algn="tl">
                    <a:srgbClr val="000000">
                      <a:alpha val="43137"/>
                    </a:srgbClr>
                  </a:outerShdw>
                </a:effectLst>
                <a:latin typeface="BadaBoom BB" panose="020B0603050302020204" pitchFamily="34" charset="0"/>
              </a:rPr>
              <a:t>wai-aria</a:t>
            </a:r>
            <a:endParaRPr lang="en-US" sz="19900" spc="600" dirty="0">
              <a:ln w="38100">
                <a:solidFill>
                  <a:schemeClr val="tx1"/>
                </a:solidFill>
              </a:ln>
              <a:solidFill>
                <a:srgbClr val="FFC000"/>
              </a:solidFill>
              <a:effectLst>
                <a:outerShdw blurRad="38100" dist="38100" dir="2700000" algn="tl">
                  <a:srgbClr val="000000">
                    <a:alpha val="43137"/>
                  </a:srgbClr>
                </a:outerShdw>
              </a:effectLst>
              <a:latin typeface="BadaBoom BB" panose="020B0603050302020204" pitchFamily="34" charset="0"/>
            </a:endParaRPr>
          </a:p>
        </p:txBody>
      </p:sp>
    </p:spTree>
    <p:extLst>
      <p:ext uri="{BB962C8B-B14F-4D97-AF65-F5344CB8AC3E}">
        <p14:creationId xmlns:p14="http://schemas.microsoft.com/office/powerpoint/2010/main" val="3197430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570272">
            <a:off x="1205989" y="445169"/>
            <a:ext cx="4633722" cy="685800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8003440">
            <a:off x="7304445" y="1932773"/>
            <a:ext cx="3306010" cy="475001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71464">
            <a:off x="6640588" y="-348145"/>
            <a:ext cx="4633722" cy="6858000"/>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172156">
            <a:off x="1762142" y="146727"/>
            <a:ext cx="3521416" cy="5059506"/>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45727" y="0"/>
            <a:ext cx="7500547" cy="6858000"/>
          </a:xfrm>
          <a:prstGeom prst="rect">
            <a:avLst/>
          </a:prstGeom>
        </p:spPr>
      </p:pic>
    </p:spTree>
    <p:extLst>
      <p:ext uri="{BB962C8B-B14F-4D97-AF65-F5344CB8AC3E}">
        <p14:creationId xmlns:p14="http://schemas.microsoft.com/office/powerpoint/2010/main" val="9712541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8991" y="0"/>
            <a:ext cx="8174017" cy="6858000"/>
          </a:xfrm>
          <a:prstGeom prst="rect">
            <a:avLst/>
          </a:prstGeom>
        </p:spPr>
      </p:pic>
    </p:spTree>
    <p:extLst>
      <p:ext uri="{BB962C8B-B14F-4D97-AF65-F5344CB8AC3E}">
        <p14:creationId xmlns:p14="http://schemas.microsoft.com/office/powerpoint/2010/main" val="3210054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9954" y="0"/>
            <a:ext cx="11935992" cy="6760478"/>
          </a:xfrm>
          <a:prstGeom prst="rect">
            <a:avLst/>
          </a:prstGeom>
        </p:spPr>
      </p:pic>
      <p:sp>
        <p:nvSpPr>
          <p:cNvPr id="7" name="Title 6"/>
          <p:cNvSpPr>
            <a:spLocks noGrp="1"/>
          </p:cNvSpPr>
          <p:nvPr>
            <p:ph type="ctrTitle"/>
          </p:nvPr>
        </p:nvSpPr>
        <p:spPr>
          <a:xfrm rot="20942338">
            <a:off x="-1835085" y="42689"/>
            <a:ext cx="12399666" cy="2842469"/>
          </a:xfrm>
        </p:spPr>
        <p:txBody>
          <a:bodyPr anchor="b">
            <a:noAutofit/>
          </a:bodyPr>
          <a:lstStyle/>
          <a:p>
            <a:r>
              <a:rPr lang="en-US" sz="13800" spc="600" dirty="0" smtClean="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rPr>
              <a:t>“There’s an</a:t>
            </a:r>
            <a:endParaRPr lang="en-US" sz="13800" spc="600" dirty="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endParaRPr>
          </a:p>
        </p:txBody>
      </p:sp>
      <p:sp>
        <p:nvSpPr>
          <p:cNvPr id="10" name="Title 6"/>
          <p:cNvSpPr txBox="1">
            <a:spLocks/>
          </p:cNvSpPr>
          <p:nvPr/>
        </p:nvSpPr>
        <p:spPr>
          <a:xfrm rot="20942338">
            <a:off x="2304929" y="3654483"/>
            <a:ext cx="12399666" cy="28424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3800" spc="600" dirty="0" smtClean="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rPr>
              <a:t>For that”</a:t>
            </a:r>
            <a:endParaRPr lang="en-US" sz="13800" spc="600" dirty="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endParaRPr>
          </a:p>
        </p:txBody>
      </p:sp>
      <p:sp>
        <p:nvSpPr>
          <p:cNvPr id="5" name="Title 6"/>
          <p:cNvSpPr txBox="1">
            <a:spLocks/>
          </p:cNvSpPr>
          <p:nvPr/>
        </p:nvSpPr>
        <p:spPr>
          <a:xfrm rot="20942338">
            <a:off x="-108695" y="2637317"/>
            <a:ext cx="12399666" cy="28424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3900" spc="600" dirty="0" smtClean="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rPr>
              <a:t>addon</a:t>
            </a:r>
            <a:endParaRPr lang="en-US" sz="23900" spc="600" dirty="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10513024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These already exist</a:t>
            </a:r>
            <a:endParaRPr lang="en-US" sz="115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sp>
        <p:nvSpPr>
          <p:cNvPr id="14" name="TextBox 13"/>
          <p:cNvSpPr txBox="1"/>
          <p:nvPr/>
        </p:nvSpPr>
        <p:spPr>
          <a:xfrm>
            <a:off x="428625" y="1675416"/>
            <a:ext cx="5161548" cy="1107996"/>
          </a:xfrm>
          <a:prstGeom prst="rect">
            <a:avLst/>
          </a:prstGeom>
          <a:noFill/>
        </p:spPr>
        <p:txBody>
          <a:bodyPr wrap="square" rtlCol="0">
            <a:spAutoFit/>
          </a:bodyPr>
          <a:lstStyle/>
          <a:p>
            <a:r>
              <a:rPr lang="en-US" sz="6600" spc="600" dirty="0" smtClean="0">
                <a:ln w="38100">
                  <a:solidFill>
                    <a:schemeClr val="tx1">
                      <a:lumMod val="95000"/>
                      <a:lumOff val="5000"/>
                    </a:schemeClr>
                  </a:solidFill>
                </a:ln>
                <a:solidFill>
                  <a:srgbClr val="8CC641"/>
                </a:solidFill>
                <a:effectLst>
                  <a:outerShdw blurRad="50800" dist="38100" dir="2700000" algn="tl" rotWithShape="0">
                    <a:prstClr val="black"/>
                  </a:outerShdw>
                </a:effectLst>
                <a:latin typeface="BadaBoom BB" panose="020B0603050302020204" pitchFamily="34" charset="0"/>
              </a:rPr>
              <a:t>Ember-a11y</a:t>
            </a:r>
            <a:endParaRPr lang="en-US" sz="6600" spc="600" dirty="0">
              <a:ln w="38100">
                <a:solidFill>
                  <a:schemeClr val="tx1">
                    <a:lumMod val="95000"/>
                    <a:lumOff val="5000"/>
                  </a:schemeClr>
                </a:solidFill>
              </a:ln>
              <a:solidFill>
                <a:srgbClr val="8CC641"/>
              </a:solidFill>
              <a:effectLst>
                <a:outerShdw blurRad="50800" dist="38100" dir="2700000" algn="tl" rotWithShape="0">
                  <a:prstClr val="black"/>
                </a:outerShdw>
              </a:effectLst>
              <a:latin typeface="BadaBoom BB" panose="020B0603050302020204" pitchFamily="34" charset="0"/>
            </a:endParaRPr>
          </a:p>
        </p:txBody>
      </p:sp>
      <p:sp>
        <p:nvSpPr>
          <p:cNvPr id="15" name="TextBox 14"/>
          <p:cNvSpPr txBox="1"/>
          <p:nvPr/>
        </p:nvSpPr>
        <p:spPr>
          <a:xfrm>
            <a:off x="428625" y="2512255"/>
            <a:ext cx="10011213" cy="1107996"/>
          </a:xfrm>
          <a:prstGeom prst="rect">
            <a:avLst/>
          </a:prstGeom>
          <a:noFill/>
        </p:spPr>
        <p:txBody>
          <a:bodyPr wrap="square" rtlCol="0">
            <a:spAutoFit/>
          </a:bodyPr>
          <a:lstStyle/>
          <a:p>
            <a:r>
              <a:rPr lang="en-US" sz="6600" spc="600" dirty="0" smtClean="0">
                <a:ln w="38100">
                  <a:solidFill>
                    <a:schemeClr val="tx1">
                      <a:lumMod val="95000"/>
                      <a:lumOff val="5000"/>
                    </a:schemeClr>
                  </a:solidFill>
                </a:ln>
                <a:solidFill>
                  <a:srgbClr val="FFC80A"/>
                </a:solidFill>
                <a:effectLst>
                  <a:outerShdw blurRad="50800" dist="38100" dir="2700000" algn="tl" rotWithShape="0">
                    <a:prstClr val="black"/>
                  </a:outerShdw>
                </a:effectLst>
                <a:latin typeface="BadaBoom BB" panose="020B0603050302020204" pitchFamily="34" charset="0"/>
              </a:rPr>
              <a:t>Ember-a11y-testing</a:t>
            </a:r>
            <a:endParaRPr lang="en-US" sz="6600" spc="600" dirty="0">
              <a:ln w="38100">
                <a:solidFill>
                  <a:schemeClr val="tx1">
                    <a:lumMod val="95000"/>
                    <a:lumOff val="5000"/>
                  </a:schemeClr>
                </a:solidFill>
              </a:ln>
              <a:solidFill>
                <a:srgbClr val="FFC80A"/>
              </a:solidFill>
              <a:effectLst>
                <a:outerShdw blurRad="50800" dist="38100" dir="2700000" algn="tl" rotWithShape="0">
                  <a:prstClr val="black"/>
                </a:outerShdw>
              </a:effectLst>
              <a:latin typeface="BadaBoom BB" panose="020B0603050302020204" pitchFamily="34" charset="0"/>
            </a:endParaRPr>
          </a:p>
        </p:txBody>
      </p:sp>
      <p:sp>
        <p:nvSpPr>
          <p:cNvPr id="16" name="TextBox 15"/>
          <p:cNvSpPr txBox="1"/>
          <p:nvPr/>
        </p:nvSpPr>
        <p:spPr>
          <a:xfrm>
            <a:off x="428625" y="3358759"/>
            <a:ext cx="11084386" cy="1107996"/>
          </a:xfrm>
          <a:prstGeom prst="rect">
            <a:avLst/>
          </a:prstGeom>
          <a:noFill/>
        </p:spPr>
        <p:txBody>
          <a:bodyPr wrap="square" rtlCol="0">
            <a:spAutoFit/>
          </a:bodyPr>
          <a:lstStyle/>
          <a:p>
            <a:r>
              <a:rPr lang="en-US" sz="6600" spc="600" dirty="0" smtClean="0">
                <a:ln w="38100">
                  <a:solidFill>
                    <a:schemeClr val="tx1">
                      <a:lumMod val="95000"/>
                      <a:lumOff val="5000"/>
                    </a:schemeClr>
                  </a:solidFill>
                </a:ln>
                <a:solidFill>
                  <a:srgbClr val="1D97D4"/>
                </a:solidFill>
                <a:effectLst>
                  <a:outerShdw blurRad="50800" dist="38100" dir="2700000" algn="tl" rotWithShape="0">
                    <a:prstClr val="black"/>
                  </a:outerShdw>
                </a:effectLst>
                <a:latin typeface="BadaBoom BB" panose="020B0603050302020204" pitchFamily="34" charset="0"/>
              </a:rPr>
              <a:t>Ember-a11y-landmarks</a:t>
            </a:r>
            <a:endParaRPr lang="en-US" sz="6600" spc="600" dirty="0">
              <a:ln w="38100">
                <a:solidFill>
                  <a:schemeClr val="tx1">
                    <a:lumMod val="95000"/>
                    <a:lumOff val="5000"/>
                  </a:schemeClr>
                </a:solidFill>
              </a:ln>
              <a:solidFill>
                <a:srgbClr val="1D97D4"/>
              </a:solidFill>
              <a:effectLst>
                <a:outerShdw blurRad="50800" dist="38100" dir="2700000" algn="tl" rotWithShape="0">
                  <a:prstClr val="black"/>
                </a:outerShdw>
              </a:effectLst>
              <a:latin typeface="BadaBoom BB" panose="020B0603050302020204" pitchFamily="34" charset="0"/>
            </a:endParaRPr>
          </a:p>
        </p:txBody>
      </p:sp>
      <p:sp>
        <p:nvSpPr>
          <p:cNvPr id="17" name="TextBox 16"/>
          <p:cNvSpPr txBox="1"/>
          <p:nvPr/>
        </p:nvSpPr>
        <p:spPr>
          <a:xfrm>
            <a:off x="415815" y="4161935"/>
            <a:ext cx="7068194" cy="1107996"/>
          </a:xfrm>
          <a:prstGeom prst="rect">
            <a:avLst/>
          </a:prstGeom>
          <a:noFill/>
        </p:spPr>
        <p:txBody>
          <a:bodyPr wrap="square" rtlCol="0">
            <a:spAutoFit/>
          </a:bodyPr>
          <a:lstStyle/>
          <a:p>
            <a:r>
              <a:rPr lang="en-US" sz="6600" spc="600" dirty="0" smtClean="0">
                <a:ln w="38100">
                  <a:solidFill>
                    <a:schemeClr val="tx1">
                      <a:lumMod val="95000"/>
                      <a:lumOff val="5000"/>
                    </a:schemeClr>
                  </a:solidFill>
                </a:ln>
                <a:solidFill>
                  <a:srgbClr val="ED1C24"/>
                </a:solidFill>
                <a:effectLst>
                  <a:outerShdw blurRad="50800" dist="38100" dir="2700000" algn="tl" rotWithShape="0">
                    <a:prstClr val="black"/>
                  </a:outerShdw>
                </a:effectLst>
                <a:latin typeface="BadaBoom BB" panose="020B0603050302020204" pitchFamily="34" charset="0"/>
              </a:rPr>
              <a:t>A11y-announcer</a:t>
            </a:r>
            <a:endParaRPr lang="en-US" sz="6600" spc="600" dirty="0">
              <a:ln w="38100">
                <a:solidFill>
                  <a:schemeClr val="tx1">
                    <a:lumMod val="95000"/>
                    <a:lumOff val="5000"/>
                  </a:schemeClr>
                </a:solidFill>
              </a:ln>
              <a:solidFill>
                <a:srgbClr val="ED1C24"/>
              </a:solidFill>
              <a:effectLst>
                <a:outerShdw blurRad="50800" dist="38100" dir="2700000" algn="tl" rotWithShape="0">
                  <a:prstClr val="black"/>
                </a:outerShdw>
              </a:effectLst>
              <a:latin typeface="BadaBoom BB" panose="020B0603050302020204" pitchFamily="34" charset="0"/>
            </a:endParaRPr>
          </a:p>
        </p:txBody>
      </p:sp>
      <p:sp>
        <p:nvSpPr>
          <p:cNvPr id="18" name="TextBox 17"/>
          <p:cNvSpPr txBox="1"/>
          <p:nvPr/>
        </p:nvSpPr>
        <p:spPr>
          <a:xfrm>
            <a:off x="405182" y="5798252"/>
            <a:ext cx="11223099" cy="1107996"/>
          </a:xfrm>
          <a:prstGeom prst="rect">
            <a:avLst/>
          </a:prstGeom>
          <a:noFill/>
        </p:spPr>
        <p:txBody>
          <a:bodyPr wrap="square" rtlCol="0">
            <a:spAutoFit/>
          </a:bodyPr>
          <a:lstStyle/>
          <a:p>
            <a:r>
              <a:rPr lang="en-US" sz="6600" spc="600" dirty="0" smtClean="0">
                <a:ln w="38100">
                  <a:solidFill>
                    <a:schemeClr val="tx1">
                      <a:lumMod val="95000"/>
                      <a:lumOff val="5000"/>
                    </a:schemeClr>
                  </a:solidFill>
                </a:ln>
                <a:solidFill>
                  <a:srgbClr val="F79422"/>
                </a:solidFill>
                <a:effectLst>
                  <a:outerShdw blurRad="50800" dist="38100" dir="2700000" algn="tl" rotWithShape="0">
                    <a:prstClr val="black"/>
                  </a:outerShdw>
                </a:effectLst>
                <a:latin typeface="BadaBoom BB" panose="020B0603050302020204" pitchFamily="34" charset="0"/>
              </a:rPr>
              <a:t>Ember-component-attributes</a:t>
            </a:r>
            <a:endParaRPr lang="en-US" sz="6600" spc="600" dirty="0">
              <a:ln w="38100">
                <a:solidFill>
                  <a:schemeClr val="tx1">
                    <a:lumMod val="95000"/>
                    <a:lumOff val="5000"/>
                  </a:schemeClr>
                </a:solidFill>
              </a:ln>
              <a:solidFill>
                <a:srgbClr val="F79422"/>
              </a:solidFill>
              <a:effectLst>
                <a:outerShdw blurRad="50800" dist="38100" dir="2700000" algn="tl" rotWithShape="0">
                  <a:prstClr val="black"/>
                </a:outerShdw>
              </a:effectLst>
              <a:latin typeface="BadaBoom BB" panose="020B0603050302020204" pitchFamily="34" charset="0"/>
            </a:endParaRPr>
          </a:p>
        </p:txBody>
      </p:sp>
      <p:sp>
        <p:nvSpPr>
          <p:cNvPr id="8" name="TextBox 7"/>
          <p:cNvSpPr txBox="1"/>
          <p:nvPr/>
        </p:nvSpPr>
        <p:spPr>
          <a:xfrm>
            <a:off x="426448" y="4982904"/>
            <a:ext cx="10011213" cy="1107996"/>
          </a:xfrm>
          <a:prstGeom prst="rect">
            <a:avLst/>
          </a:prstGeom>
          <a:noFill/>
        </p:spPr>
        <p:txBody>
          <a:bodyPr wrap="square" rtlCol="0">
            <a:spAutoFit/>
          </a:bodyPr>
          <a:lstStyle/>
          <a:p>
            <a:r>
              <a:rPr lang="en-US" sz="6600" spc="600" dirty="0" smtClean="0">
                <a:ln w="38100">
                  <a:solidFill>
                    <a:schemeClr val="tx1">
                      <a:lumMod val="95000"/>
                      <a:lumOff val="5000"/>
                    </a:schemeClr>
                  </a:solidFill>
                </a:ln>
                <a:solidFill>
                  <a:srgbClr val="8CC641"/>
                </a:solidFill>
                <a:effectLst>
                  <a:outerShdw blurRad="50800" dist="38100" dir="2700000" algn="tl" rotWithShape="0">
                    <a:prstClr val="black"/>
                  </a:outerShdw>
                </a:effectLst>
                <a:latin typeface="BadaBoom BB" panose="020B0603050302020204" pitchFamily="34" charset="0"/>
              </a:rPr>
              <a:t>Ember-cli-template-lint</a:t>
            </a:r>
            <a:endParaRPr lang="en-US" sz="6600" spc="600" dirty="0">
              <a:ln w="38100">
                <a:solidFill>
                  <a:schemeClr val="tx1">
                    <a:lumMod val="95000"/>
                    <a:lumOff val="5000"/>
                  </a:schemeClr>
                </a:solidFill>
              </a:ln>
              <a:solidFill>
                <a:srgbClr val="8CC641"/>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218415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Keep in mind...</a:t>
            </a:r>
            <a:endParaRPr lang="en-US" sz="96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sp>
        <p:nvSpPr>
          <p:cNvPr id="9" name="TextBox 8"/>
          <p:cNvSpPr txBox="1"/>
          <p:nvPr/>
        </p:nvSpPr>
        <p:spPr>
          <a:xfrm>
            <a:off x="276727" y="1738428"/>
            <a:ext cx="10744200"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8CC641"/>
                </a:solidFill>
                <a:effectLst>
                  <a:outerShdw blurRad="50800" dist="38100" dir="2700000" algn="tl" rotWithShape="0">
                    <a:prstClr val="black"/>
                  </a:outerShdw>
                </a:effectLst>
                <a:latin typeface="BadaBoom BB" panose="020B0603050302020204" pitchFamily="34" charset="0"/>
              </a:rPr>
              <a:t>#1 Keyboard navigation</a:t>
            </a:r>
            <a:endParaRPr lang="en-US" sz="8000" spc="600" dirty="0">
              <a:ln w="38100">
                <a:solidFill>
                  <a:schemeClr val="tx1">
                    <a:lumMod val="95000"/>
                    <a:lumOff val="5000"/>
                  </a:schemeClr>
                </a:solidFill>
              </a:ln>
              <a:solidFill>
                <a:srgbClr val="8CC641"/>
              </a:solidFill>
              <a:effectLst>
                <a:outerShdw blurRad="50800" dist="38100" dir="2700000" algn="tl" rotWithShape="0">
                  <a:prstClr val="black"/>
                </a:outerShdw>
              </a:effectLst>
              <a:latin typeface="BadaBoom BB" panose="020B0603050302020204" pitchFamily="34" charset="0"/>
            </a:endParaRPr>
          </a:p>
        </p:txBody>
      </p:sp>
      <p:sp>
        <p:nvSpPr>
          <p:cNvPr id="10" name="TextBox 9"/>
          <p:cNvSpPr txBox="1"/>
          <p:nvPr/>
        </p:nvSpPr>
        <p:spPr>
          <a:xfrm>
            <a:off x="276727" y="2696355"/>
            <a:ext cx="10712116"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FFC80A"/>
                </a:solidFill>
                <a:effectLst>
                  <a:outerShdw blurRad="50800" dist="38100" dir="2700000" algn="tl" rotWithShape="0">
                    <a:prstClr val="black"/>
                  </a:outerShdw>
                </a:effectLst>
                <a:latin typeface="BadaBoom BB" panose="020B0603050302020204" pitchFamily="34" charset="0"/>
              </a:rPr>
              <a:t>#2 Focus management</a:t>
            </a:r>
            <a:endParaRPr lang="en-US" sz="8000" spc="600" dirty="0">
              <a:ln w="38100">
                <a:solidFill>
                  <a:schemeClr val="tx1">
                    <a:lumMod val="95000"/>
                    <a:lumOff val="5000"/>
                  </a:schemeClr>
                </a:solidFill>
              </a:ln>
              <a:solidFill>
                <a:srgbClr val="FFC80A"/>
              </a:solidFill>
              <a:effectLst>
                <a:outerShdw blurRad="50800" dist="38100" dir="2700000" algn="tl" rotWithShape="0">
                  <a:prstClr val="black"/>
                </a:outerShdw>
              </a:effectLst>
              <a:latin typeface="BadaBoom BB" panose="020B0603050302020204" pitchFamily="34" charset="0"/>
            </a:endParaRPr>
          </a:p>
        </p:txBody>
      </p:sp>
      <p:sp>
        <p:nvSpPr>
          <p:cNvPr id="12" name="TextBox 11"/>
          <p:cNvSpPr txBox="1"/>
          <p:nvPr/>
        </p:nvSpPr>
        <p:spPr>
          <a:xfrm>
            <a:off x="276726" y="3581977"/>
            <a:ext cx="11827042"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1D97D4"/>
                </a:solidFill>
                <a:effectLst>
                  <a:outerShdw blurRad="50800" dist="38100" dir="2700000" algn="tl" rotWithShape="0">
                    <a:prstClr val="black"/>
                  </a:outerShdw>
                </a:effectLst>
                <a:latin typeface="BadaBoom BB" panose="020B0603050302020204" pitchFamily="34" charset="0"/>
              </a:rPr>
              <a:t>#3 aria-* support</a:t>
            </a:r>
            <a:endParaRPr lang="en-US" sz="8000" spc="600" dirty="0">
              <a:ln w="38100">
                <a:solidFill>
                  <a:schemeClr val="tx1">
                    <a:lumMod val="95000"/>
                    <a:lumOff val="5000"/>
                  </a:schemeClr>
                </a:solidFill>
              </a:ln>
              <a:solidFill>
                <a:srgbClr val="1D97D4"/>
              </a:solidFill>
              <a:effectLst>
                <a:outerShdw blurRad="50800" dist="38100" dir="2700000" algn="tl" rotWithShape="0">
                  <a:prstClr val="black"/>
                </a:outerShdw>
              </a:effectLst>
              <a:latin typeface="BadaBoom BB" panose="020B0603050302020204" pitchFamily="34" charset="0"/>
            </a:endParaRPr>
          </a:p>
        </p:txBody>
      </p:sp>
      <p:sp>
        <p:nvSpPr>
          <p:cNvPr id="13" name="TextBox 12"/>
          <p:cNvSpPr txBox="1"/>
          <p:nvPr/>
        </p:nvSpPr>
        <p:spPr>
          <a:xfrm>
            <a:off x="276726" y="4528439"/>
            <a:ext cx="11827041"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ED1C24"/>
                </a:solidFill>
                <a:effectLst>
                  <a:outerShdw blurRad="50800" dist="38100" dir="2700000" algn="tl" rotWithShape="0">
                    <a:prstClr val="black"/>
                  </a:outerShdw>
                </a:effectLst>
                <a:latin typeface="BadaBoom BB" panose="020B0603050302020204" pitchFamily="34" charset="0"/>
              </a:rPr>
              <a:t>#4 Render semantic html</a:t>
            </a:r>
            <a:endParaRPr lang="en-US" sz="8000" spc="600" dirty="0">
              <a:ln w="38100">
                <a:solidFill>
                  <a:schemeClr val="tx1">
                    <a:lumMod val="95000"/>
                    <a:lumOff val="5000"/>
                  </a:schemeClr>
                </a:solidFill>
              </a:ln>
              <a:solidFill>
                <a:srgbClr val="ED1C24"/>
              </a:solidFill>
              <a:effectLst>
                <a:outerShdw blurRad="50800" dist="38100" dir="2700000" algn="tl" rotWithShape="0">
                  <a:prstClr val="black"/>
                </a:outerShdw>
              </a:effectLst>
              <a:latin typeface="BadaBoom BB" panose="020B0603050302020204" pitchFamily="34" charset="0"/>
            </a:endParaRPr>
          </a:p>
        </p:txBody>
      </p:sp>
      <p:sp>
        <p:nvSpPr>
          <p:cNvPr id="14" name="TextBox 13"/>
          <p:cNvSpPr txBox="1"/>
          <p:nvPr/>
        </p:nvSpPr>
        <p:spPr>
          <a:xfrm>
            <a:off x="276726" y="5482892"/>
            <a:ext cx="10703387"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F79422"/>
                </a:solidFill>
                <a:effectLst>
                  <a:outerShdw blurRad="50800" dist="38100" dir="2700000" algn="tl" rotWithShape="0">
                    <a:prstClr val="black"/>
                  </a:outerShdw>
                </a:effectLst>
                <a:latin typeface="BadaBoom BB" panose="020B0603050302020204" pitchFamily="34" charset="0"/>
              </a:rPr>
              <a:t>#5 Remember!</a:t>
            </a:r>
            <a:endParaRPr lang="en-US" sz="8000" spc="600" dirty="0">
              <a:ln w="38100">
                <a:solidFill>
                  <a:schemeClr val="tx1">
                    <a:lumMod val="95000"/>
                    <a:lumOff val="5000"/>
                  </a:schemeClr>
                </a:solidFill>
              </a:ln>
              <a:solidFill>
                <a:srgbClr val="F79422"/>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279522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4" name="TextBox 13"/>
          <p:cNvSpPr txBox="1"/>
          <p:nvPr/>
        </p:nvSpPr>
        <p:spPr>
          <a:xfrm>
            <a:off x="0" y="2497976"/>
            <a:ext cx="12192000" cy="1862048"/>
          </a:xfrm>
          <a:prstGeom prst="rect">
            <a:avLst/>
          </a:prstGeom>
          <a:noFill/>
        </p:spPr>
        <p:txBody>
          <a:bodyPr wrap="square" rtlCol="0">
            <a:spAutoFit/>
          </a:bodyPr>
          <a:lstStyle/>
          <a:p>
            <a:pPr algn="ctr"/>
            <a:r>
              <a:rPr lang="en-US" sz="11500" spc="600" dirty="0" smtClean="0">
                <a:ln w="38100">
                  <a:solidFill>
                    <a:schemeClr val="tx1">
                      <a:lumMod val="95000"/>
                      <a:lumOff val="5000"/>
                    </a:schemeClr>
                  </a:solidFill>
                </a:ln>
                <a:solidFill>
                  <a:srgbClr val="F79422"/>
                </a:solidFill>
                <a:effectLst>
                  <a:outerShdw blurRad="50800" dist="38100" dir="2700000" algn="tl" rotWithShape="0">
                    <a:prstClr val="black"/>
                  </a:outerShdw>
                </a:effectLst>
                <a:latin typeface="BadaBoom BB" panose="020B0603050302020204" pitchFamily="34" charset="0"/>
              </a:rPr>
              <a:t>You’re not alone!</a:t>
            </a:r>
            <a:endParaRPr lang="en-US" sz="11500" spc="600" dirty="0">
              <a:ln w="38100">
                <a:solidFill>
                  <a:schemeClr val="tx1">
                    <a:lumMod val="95000"/>
                    <a:lumOff val="5000"/>
                  </a:schemeClr>
                </a:solidFill>
              </a:ln>
              <a:solidFill>
                <a:srgbClr val="F79422"/>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30535452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02286" flipH="1">
            <a:off x="8634842" y="221275"/>
            <a:ext cx="2115230" cy="3914995"/>
          </a:xfrm>
          <a:prstGeom prst="rect">
            <a:avLst/>
          </a:prstGeom>
        </p:spPr>
      </p:pic>
      <p:sp>
        <p:nvSpPr>
          <p:cNvPr id="10" name="Title 6"/>
          <p:cNvSpPr txBox="1">
            <a:spLocks/>
          </p:cNvSpPr>
          <p:nvPr/>
        </p:nvSpPr>
        <p:spPr>
          <a:xfrm>
            <a:off x="-31641" y="2521662"/>
            <a:ext cx="12399666" cy="28424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600" spc="600" dirty="0" smtClean="0">
                <a:ln w="57150">
                  <a:solidFill>
                    <a:schemeClr val="tx1"/>
                  </a:solidFill>
                </a:ln>
                <a:solidFill>
                  <a:schemeClr val="bg1"/>
                </a:solidFill>
                <a:effectLst>
                  <a:outerShdw blurRad="50800" dist="38100" dir="2700000" algn="tl" rotWithShape="0">
                    <a:prstClr val="black"/>
                  </a:outerShdw>
                </a:effectLst>
                <a:latin typeface="BadaBoom BB" panose="020B0603050302020204" pitchFamily="34" charset="0"/>
              </a:rPr>
              <a:t>magnanimous</a:t>
            </a:r>
            <a:endParaRPr lang="en-US" sz="16600" spc="600" dirty="0">
              <a:ln w="57150">
                <a:solidFill>
                  <a:schemeClr val="tx1"/>
                </a:solidFill>
              </a:ln>
              <a:solidFill>
                <a:schemeClr val="bg1"/>
              </a:solidFill>
              <a:effectLst>
                <a:outerShdw blurRad="50800" dist="38100" dir="2700000" algn="tl" rotWithShape="0">
                  <a:prstClr val="black"/>
                </a:outerShdw>
              </a:effectLst>
              <a:latin typeface="BadaBoom BB" panose="020B0603050302020204" pitchFamily="34" charset="0"/>
            </a:endParaRPr>
          </a:p>
        </p:txBody>
      </p:sp>
      <p:sp>
        <p:nvSpPr>
          <p:cNvPr id="8" name="Title 6"/>
          <p:cNvSpPr txBox="1">
            <a:spLocks/>
          </p:cNvSpPr>
          <p:nvPr/>
        </p:nvSpPr>
        <p:spPr>
          <a:xfrm>
            <a:off x="0" y="757539"/>
            <a:ext cx="12188668" cy="28424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600" spc="600" dirty="0" smtClean="0">
                <a:ln w="57150">
                  <a:solidFill>
                    <a:schemeClr val="tx1"/>
                  </a:solidFill>
                </a:ln>
                <a:solidFill>
                  <a:schemeClr val="bg1"/>
                </a:solidFill>
                <a:effectLst>
                  <a:outerShdw blurRad="50800" dist="38100" dir="2700000" algn="tl" rotWithShape="0">
                    <a:prstClr val="black"/>
                  </a:outerShdw>
                </a:effectLst>
                <a:latin typeface="BadaBoom BB" panose="020B0603050302020204" pitchFamily="34" charset="0"/>
              </a:rPr>
              <a:t>be</a:t>
            </a:r>
            <a:endParaRPr lang="en-US" sz="16600" spc="600" dirty="0">
              <a:ln w="57150">
                <a:solidFill>
                  <a:schemeClr val="tx1"/>
                </a:solidFill>
              </a:ln>
              <a:solidFill>
                <a:schemeClr val="bg1"/>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380498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276726" y="337049"/>
            <a:ext cx="1191527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spc="600" dirty="0" smtClean="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rPr>
              <a:t>Magnanimously solve</a:t>
            </a:r>
            <a:endParaRPr lang="en-US" sz="9600" spc="600" dirty="0">
              <a:ln w="38100">
                <a:solidFill>
                  <a:schemeClr val="tx1"/>
                </a:solidFill>
              </a:ln>
              <a:solidFill>
                <a:srgbClr val="0ABEFF"/>
              </a:solidFill>
              <a:effectLst>
                <a:outerShdw blurRad="50800" dist="38100" dir="2700000" algn="tl" rotWithShape="0">
                  <a:prstClr val="black"/>
                </a:outerShdw>
              </a:effectLst>
              <a:latin typeface="BadaBoom BB" panose="020B0603050302020204" pitchFamily="34" charset="0"/>
            </a:endParaRPr>
          </a:p>
        </p:txBody>
      </p:sp>
      <p:sp>
        <p:nvSpPr>
          <p:cNvPr id="9" name="TextBox 8"/>
          <p:cNvSpPr txBox="1"/>
          <p:nvPr/>
        </p:nvSpPr>
        <p:spPr>
          <a:xfrm>
            <a:off x="276727" y="1738428"/>
            <a:ext cx="10744200"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8CC641"/>
                </a:solidFill>
                <a:effectLst>
                  <a:outerShdw blurRad="50800" dist="38100" dir="2700000" algn="tl" rotWithShape="0">
                    <a:prstClr val="black"/>
                  </a:outerShdw>
                </a:effectLst>
                <a:latin typeface="BadaBoom BB" panose="020B0603050302020204" pitchFamily="34" charset="0"/>
              </a:rPr>
              <a:t>#1 Route transitions</a:t>
            </a:r>
            <a:endParaRPr lang="en-US" sz="8000" spc="600" dirty="0">
              <a:ln w="38100">
                <a:solidFill>
                  <a:schemeClr val="tx1">
                    <a:lumMod val="95000"/>
                    <a:lumOff val="5000"/>
                  </a:schemeClr>
                </a:solidFill>
              </a:ln>
              <a:solidFill>
                <a:srgbClr val="8CC641"/>
              </a:solidFill>
              <a:effectLst>
                <a:outerShdw blurRad="50800" dist="38100" dir="2700000" algn="tl" rotWithShape="0">
                  <a:prstClr val="black"/>
                </a:outerShdw>
              </a:effectLst>
              <a:latin typeface="BadaBoom BB" panose="020B0603050302020204" pitchFamily="34" charset="0"/>
            </a:endParaRPr>
          </a:p>
        </p:txBody>
      </p:sp>
      <p:sp>
        <p:nvSpPr>
          <p:cNvPr id="10" name="TextBox 9"/>
          <p:cNvSpPr txBox="1"/>
          <p:nvPr/>
        </p:nvSpPr>
        <p:spPr>
          <a:xfrm>
            <a:off x="276727" y="2696355"/>
            <a:ext cx="10712116"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FFC80A"/>
                </a:solidFill>
                <a:effectLst>
                  <a:outerShdw blurRad="50800" dist="38100" dir="2700000" algn="tl" rotWithShape="0">
                    <a:prstClr val="black"/>
                  </a:outerShdw>
                </a:effectLst>
                <a:latin typeface="BadaBoom BB" panose="020B0603050302020204" pitchFamily="34" charset="0"/>
              </a:rPr>
              <a:t>#2 Modals</a:t>
            </a:r>
            <a:endParaRPr lang="en-US" sz="8000" spc="600" dirty="0">
              <a:ln w="38100">
                <a:solidFill>
                  <a:schemeClr val="tx1">
                    <a:lumMod val="95000"/>
                    <a:lumOff val="5000"/>
                  </a:schemeClr>
                </a:solidFill>
              </a:ln>
              <a:solidFill>
                <a:srgbClr val="FFC80A"/>
              </a:solidFill>
              <a:effectLst>
                <a:outerShdw blurRad="50800" dist="38100" dir="2700000" algn="tl" rotWithShape="0">
                  <a:prstClr val="black"/>
                </a:outerShdw>
              </a:effectLst>
              <a:latin typeface="BadaBoom BB" panose="020B0603050302020204" pitchFamily="34" charset="0"/>
            </a:endParaRPr>
          </a:p>
        </p:txBody>
      </p:sp>
      <p:sp>
        <p:nvSpPr>
          <p:cNvPr id="12" name="TextBox 11"/>
          <p:cNvSpPr txBox="1"/>
          <p:nvPr/>
        </p:nvSpPr>
        <p:spPr>
          <a:xfrm>
            <a:off x="276726" y="3581977"/>
            <a:ext cx="11827042"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1D97D4"/>
                </a:solidFill>
                <a:effectLst>
                  <a:outerShdw blurRad="50800" dist="38100" dir="2700000" algn="tl" rotWithShape="0">
                    <a:prstClr val="black"/>
                  </a:outerShdw>
                </a:effectLst>
                <a:latin typeface="BadaBoom BB" panose="020B0603050302020204" pitchFamily="34" charset="0"/>
              </a:rPr>
              <a:t>#3 aria-* support</a:t>
            </a:r>
            <a:endParaRPr lang="en-US" sz="8000" spc="600" dirty="0">
              <a:ln w="38100">
                <a:solidFill>
                  <a:schemeClr val="tx1">
                    <a:lumMod val="95000"/>
                    <a:lumOff val="5000"/>
                  </a:schemeClr>
                </a:solidFill>
              </a:ln>
              <a:solidFill>
                <a:srgbClr val="1D97D4"/>
              </a:solidFill>
              <a:effectLst>
                <a:outerShdw blurRad="50800" dist="38100" dir="2700000" algn="tl" rotWithShape="0">
                  <a:prstClr val="black"/>
                </a:outerShdw>
              </a:effectLst>
              <a:latin typeface="BadaBoom BB" panose="020B0603050302020204" pitchFamily="34" charset="0"/>
            </a:endParaRPr>
          </a:p>
        </p:txBody>
      </p:sp>
      <p:sp>
        <p:nvSpPr>
          <p:cNvPr id="13" name="TextBox 12"/>
          <p:cNvSpPr txBox="1"/>
          <p:nvPr/>
        </p:nvSpPr>
        <p:spPr>
          <a:xfrm>
            <a:off x="276727" y="4528439"/>
            <a:ext cx="10691356"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ED1C24"/>
                </a:solidFill>
                <a:effectLst>
                  <a:outerShdw blurRad="50800" dist="38100" dir="2700000" algn="tl" rotWithShape="0">
                    <a:prstClr val="black"/>
                  </a:outerShdw>
                </a:effectLst>
                <a:latin typeface="BadaBoom BB" panose="020B0603050302020204" pitchFamily="34" charset="0"/>
              </a:rPr>
              <a:t>#4 Click all the things!</a:t>
            </a:r>
            <a:endParaRPr lang="en-US" sz="8000" spc="600" dirty="0">
              <a:ln w="38100">
                <a:solidFill>
                  <a:schemeClr val="tx1">
                    <a:lumMod val="95000"/>
                    <a:lumOff val="5000"/>
                  </a:schemeClr>
                </a:solidFill>
              </a:ln>
              <a:solidFill>
                <a:srgbClr val="ED1C24"/>
              </a:solidFill>
              <a:effectLst>
                <a:outerShdw blurRad="50800" dist="38100" dir="2700000" algn="tl" rotWithShape="0">
                  <a:prstClr val="black"/>
                </a:outerShdw>
              </a:effectLst>
              <a:latin typeface="BadaBoom BB" panose="020B0603050302020204" pitchFamily="34" charset="0"/>
            </a:endParaRPr>
          </a:p>
        </p:txBody>
      </p:sp>
      <p:sp>
        <p:nvSpPr>
          <p:cNvPr id="14" name="TextBox 13"/>
          <p:cNvSpPr txBox="1"/>
          <p:nvPr/>
        </p:nvSpPr>
        <p:spPr>
          <a:xfrm>
            <a:off x="276726" y="5482892"/>
            <a:ext cx="10703387" cy="1323439"/>
          </a:xfrm>
          <a:prstGeom prst="rect">
            <a:avLst/>
          </a:prstGeom>
          <a:noFill/>
        </p:spPr>
        <p:txBody>
          <a:bodyPr wrap="square" rtlCol="0">
            <a:spAutoFit/>
          </a:bodyPr>
          <a:lstStyle/>
          <a:p>
            <a:r>
              <a:rPr lang="en-US" sz="8000" spc="600" dirty="0" smtClean="0">
                <a:ln w="38100">
                  <a:solidFill>
                    <a:schemeClr val="tx1">
                      <a:lumMod val="95000"/>
                      <a:lumOff val="5000"/>
                    </a:schemeClr>
                  </a:solidFill>
                </a:ln>
                <a:solidFill>
                  <a:srgbClr val="F79422"/>
                </a:solidFill>
                <a:effectLst>
                  <a:outerShdw blurRad="50800" dist="38100" dir="2700000" algn="tl" rotWithShape="0">
                    <a:prstClr val="black"/>
                  </a:outerShdw>
                </a:effectLst>
                <a:latin typeface="BadaBoom BB" panose="020B0603050302020204" pitchFamily="34" charset="0"/>
              </a:rPr>
              <a:t>#5 Passwords</a:t>
            </a:r>
            <a:endParaRPr lang="en-US" sz="8000" spc="600" dirty="0">
              <a:ln w="38100">
                <a:solidFill>
                  <a:schemeClr val="tx1">
                    <a:lumMod val="95000"/>
                    <a:lumOff val="5000"/>
                  </a:schemeClr>
                </a:solidFill>
              </a:ln>
              <a:solidFill>
                <a:srgbClr val="F79422"/>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143861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15346" flipH="1">
            <a:off x="9598438" y="253314"/>
            <a:ext cx="2115230" cy="3914995"/>
          </a:xfrm>
          <a:prstGeom prst="rect">
            <a:avLst/>
          </a:prstGeom>
        </p:spPr>
      </p:pic>
      <p:sp>
        <p:nvSpPr>
          <p:cNvPr id="10" name="Title 6"/>
          <p:cNvSpPr txBox="1">
            <a:spLocks/>
          </p:cNvSpPr>
          <p:nvPr/>
        </p:nvSpPr>
        <p:spPr>
          <a:xfrm>
            <a:off x="-31641" y="2220864"/>
            <a:ext cx="12399666" cy="28424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600" spc="600" dirty="0" smtClean="0">
                <a:ln w="57150">
                  <a:solidFill>
                    <a:schemeClr val="tx1"/>
                  </a:solidFill>
                </a:ln>
                <a:solidFill>
                  <a:schemeClr val="bg1"/>
                </a:solidFill>
                <a:effectLst>
                  <a:outerShdw blurRad="50800" dist="38100" dir="2700000" algn="tl" rotWithShape="0">
                    <a:prstClr val="black"/>
                  </a:outerShdw>
                </a:effectLst>
                <a:latin typeface="BadaBoom BB" panose="020B0603050302020204" pitchFamily="34" charset="0"/>
              </a:rPr>
              <a:t>involved</a:t>
            </a:r>
            <a:endParaRPr lang="en-US" sz="16600" spc="600" dirty="0">
              <a:ln w="57150">
                <a:solidFill>
                  <a:schemeClr val="tx1"/>
                </a:solidFill>
              </a:ln>
              <a:solidFill>
                <a:schemeClr val="bg1"/>
              </a:solidFill>
              <a:effectLst>
                <a:outerShdw blurRad="50800" dist="38100" dir="2700000" algn="tl" rotWithShape="0">
                  <a:prstClr val="black"/>
                </a:outerShdw>
              </a:effectLst>
              <a:latin typeface="BadaBoom BB" panose="020B0603050302020204" pitchFamily="34" charset="0"/>
            </a:endParaRPr>
          </a:p>
        </p:txBody>
      </p:sp>
      <p:sp>
        <p:nvSpPr>
          <p:cNvPr id="8" name="Title 6"/>
          <p:cNvSpPr txBox="1">
            <a:spLocks/>
          </p:cNvSpPr>
          <p:nvPr/>
        </p:nvSpPr>
        <p:spPr>
          <a:xfrm>
            <a:off x="73858" y="300339"/>
            <a:ext cx="12188668" cy="28424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600" spc="600" dirty="0" smtClean="0">
                <a:ln w="57150">
                  <a:solidFill>
                    <a:schemeClr val="tx1"/>
                  </a:solidFill>
                </a:ln>
                <a:solidFill>
                  <a:schemeClr val="bg1"/>
                </a:solidFill>
                <a:effectLst>
                  <a:outerShdw blurRad="50800" dist="38100" dir="2700000" algn="tl" rotWithShape="0">
                    <a:prstClr val="black"/>
                  </a:outerShdw>
                </a:effectLst>
                <a:latin typeface="BadaBoom BB" panose="020B0603050302020204" pitchFamily="34" charset="0"/>
              </a:rPr>
              <a:t>get</a:t>
            </a:r>
            <a:endParaRPr lang="en-US" sz="16600" spc="600" dirty="0">
              <a:ln w="57150">
                <a:solidFill>
                  <a:schemeClr val="tx1"/>
                </a:solidFill>
              </a:ln>
              <a:solidFill>
                <a:schemeClr val="bg1"/>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40369651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26144" y="292433"/>
            <a:ext cx="6912045" cy="1894901"/>
          </a:xfrm>
          <a:prstGeom prst="rect">
            <a:avLst/>
          </a:prstGeom>
          <a:noFill/>
        </p:spPr>
        <p:txBody>
          <a:bodyPr wrap="square" lIns="91440" tIns="45720" rIns="91440" bIns="45720">
            <a:spAutoFit/>
          </a:bodyPr>
          <a:lstStyle/>
          <a:p>
            <a:pPr algn="ctr"/>
            <a:r>
              <a:rPr lang="en-US" sz="11500" b="0" cap="none" spc="300" dirty="0" smtClean="0">
                <a:ln w="38100">
                  <a:solidFill>
                    <a:schemeClr val="accent6">
                      <a:lumMod val="60000"/>
                      <a:lumOff val="40000"/>
                    </a:schemeClr>
                  </a:solidFill>
                </a:ln>
                <a:solidFill>
                  <a:srgbClr val="0F3068"/>
                </a:solidFill>
                <a:effectLst>
                  <a:outerShdw blurRad="50800" dist="38100" dir="2700000" algn="tl" rotWithShape="0">
                    <a:prstClr val="black"/>
                  </a:outerShdw>
                </a:effectLst>
                <a:latin typeface="BadaBoom BB" panose="020B0603050302020204" pitchFamily="34" charset="0"/>
              </a:rPr>
              <a:t>Thank you!!</a:t>
            </a:r>
            <a:endParaRPr lang="en-US" sz="11500" b="0" cap="none" spc="300" dirty="0">
              <a:ln w="38100">
                <a:solidFill>
                  <a:schemeClr val="accent6">
                    <a:lumMod val="60000"/>
                    <a:lumOff val="40000"/>
                  </a:schemeClr>
                </a:solidFill>
              </a:ln>
              <a:solidFill>
                <a:srgbClr val="0F3068"/>
              </a:solidFill>
              <a:effectLst>
                <a:outerShdw blurRad="50800" dist="38100" dir="2700000" algn="tl" rotWithShape="0">
                  <a:prstClr val="black"/>
                </a:outerShdw>
              </a:effectLst>
              <a:latin typeface="BadaBoom BB" panose="020B06030503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491" y="2464918"/>
            <a:ext cx="1715168" cy="171516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085" y="4180086"/>
            <a:ext cx="2277979" cy="2277979"/>
          </a:xfrm>
          <a:prstGeom prst="rect">
            <a:avLst/>
          </a:prstGeom>
        </p:spPr>
      </p:pic>
      <p:sp>
        <p:nvSpPr>
          <p:cNvPr id="8" name="TextBox 7"/>
          <p:cNvSpPr txBox="1"/>
          <p:nvPr/>
        </p:nvSpPr>
        <p:spPr>
          <a:xfrm>
            <a:off x="1984208" y="4965132"/>
            <a:ext cx="5529847" cy="707886"/>
          </a:xfrm>
          <a:prstGeom prst="rect">
            <a:avLst/>
          </a:prstGeom>
          <a:noFill/>
        </p:spPr>
        <p:txBody>
          <a:bodyPr wrap="square" rtlCol="0">
            <a:spAutoFit/>
          </a:bodyPr>
          <a:lstStyle/>
          <a:p>
            <a:r>
              <a:rPr lang="en-US" sz="4000" dirty="0" smtClean="0">
                <a:solidFill>
                  <a:srgbClr val="002060"/>
                </a:solidFill>
                <a:latin typeface="AlterEgo BB" panose="02000506000000020004" pitchFamily="50" charset="0"/>
              </a:rPr>
              <a:t>@melaniersumner</a:t>
            </a:r>
            <a:endParaRPr lang="en-US" sz="4000" dirty="0">
              <a:solidFill>
                <a:srgbClr val="002060"/>
              </a:solidFill>
              <a:latin typeface="AlterEgo BB" panose="02000506000000020004" pitchFamily="50" charset="0"/>
            </a:endParaRPr>
          </a:p>
        </p:txBody>
      </p:sp>
      <p:sp>
        <p:nvSpPr>
          <p:cNvPr id="9" name="TextBox 8"/>
          <p:cNvSpPr txBox="1"/>
          <p:nvPr/>
        </p:nvSpPr>
        <p:spPr>
          <a:xfrm>
            <a:off x="2282659" y="2972382"/>
            <a:ext cx="4487779" cy="707886"/>
          </a:xfrm>
          <a:prstGeom prst="rect">
            <a:avLst/>
          </a:prstGeom>
          <a:noFill/>
        </p:spPr>
        <p:txBody>
          <a:bodyPr wrap="square" rtlCol="0">
            <a:spAutoFit/>
          </a:bodyPr>
          <a:lstStyle/>
          <a:p>
            <a:r>
              <a:rPr lang="en-US" sz="4000" dirty="0" smtClean="0">
                <a:solidFill>
                  <a:srgbClr val="002060"/>
                </a:solidFill>
                <a:latin typeface="AlterEgo BB" panose="02000506000000020004" pitchFamily="50" charset="0"/>
              </a:rPr>
              <a:t>@melsumner</a:t>
            </a:r>
            <a:endParaRPr lang="en-US" sz="4000" dirty="0">
              <a:solidFill>
                <a:srgbClr val="002060"/>
              </a:solidFill>
              <a:latin typeface="AlterEgo BB" panose="02000506000000020004" pitchFamily="50"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1099" y="539561"/>
            <a:ext cx="4216617" cy="5918504"/>
          </a:xfrm>
          <a:prstGeom prst="rect">
            <a:avLst/>
          </a:prstGeom>
        </p:spPr>
      </p:pic>
    </p:spTree>
    <p:extLst>
      <p:ext uri="{BB962C8B-B14F-4D97-AF65-F5344CB8AC3E}">
        <p14:creationId xmlns:p14="http://schemas.microsoft.com/office/powerpoint/2010/main" val="21458511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9954" y="0"/>
            <a:ext cx="11935992" cy="6760478"/>
          </a:xfrm>
          <a:prstGeom prst="rect">
            <a:avLst/>
          </a:prstGeom>
        </p:spPr>
      </p:pic>
      <p:sp>
        <p:nvSpPr>
          <p:cNvPr id="7" name="Title 6"/>
          <p:cNvSpPr>
            <a:spLocks noGrp="1"/>
          </p:cNvSpPr>
          <p:nvPr>
            <p:ph type="ctrTitle"/>
          </p:nvPr>
        </p:nvSpPr>
        <p:spPr>
          <a:xfrm rot="20942338">
            <a:off x="-423183" y="750588"/>
            <a:ext cx="12399666" cy="2842469"/>
          </a:xfrm>
        </p:spPr>
        <p:txBody>
          <a:bodyPr anchor="b">
            <a:noAutofit/>
          </a:bodyPr>
          <a:lstStyle/>
          <a:p>
            <a:r>
              <a:rPr lang="en-US" sz="11500" spc="600" dirty="0" smtClean="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rPr>
              <a:t>Quick,</a:t>
            </a:r>
            <a:endParaRPr lang="en-US" sz="11500" spc="600" dirty="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endParaRPr>
          </a:p>
        </p:txBody>
      </p:sp>
      <p:sp>
        <p:nvSpPr>
          <p:cNvPr id="4" name="Title 6"/>
          <p:cNvSpPr txBox="1">
            <a:spLocks/>
          </p:cNvSpPr>
          <p:nvPr/>
        </p:nvSpPr>
        <p:spPr>
          <a:xfrm rot="20942338">
            <a:off x="-130882" y="2056067"/>
            <a:ext cx="12399666" cy="284246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1500" spc="600" dirty="0" smtClean="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rPr>
              <a:t>To the batmobile!!</a:t>
            </a:r>
            <a:endParaRPr lang="en-US" sz="11500" spc="600" dirty="0">
              <a:ln w="57150">
                <a:solidFill>
                  <a:schemeClr val="tx1"/>
                </a:solidFill>
              </a:ln>
              <a:solidFill>
                <a:srgbClr val="F3EC1A"/>
              </a:solidFill>
              <a:effectLst>
                <a:outerShdw blurRad="50800" dist="38100" dir="2700000" algn="tl" rotWithShape="0">
                  <a:prstClr val="black"/>
                </a:outerShdw>
              </a:effectLst>
              <a:latin typeface="BadaBoom BB" panose="020B0603050302020204" pitchFamily="34" charset="0"/>
            </a:endParaRPr>
          </a:p>
        </p:txBody>
      </p:sp>
    </p:spTree>
    <p:extLst>
      <p:ext uri="{BB962C8B-B14F-4D97-AF65-F5344CB8AC3E}">
        <p14:creationId xmlns:p14="http://schemas.microsoft.com/office/powerpoint/2010/main" val="25734217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9947" y="751351"/>
            <a:ext cx="10292106" cy="6106649"/>
          </a:xfrm>
          <a:prstGeom prst="rect">
            <a:avLst/>
          </a:prstGeom>
        </p:spPr>
      </p:pic>
      <p:sp>
        <p:nvSpPr>
          <p:cNvPr id="5" name="TextBox 4"/>
          <p:cNvSpPr txBox="1"/>
          <p:nvPr/>
        </p:nvSpPr>
        <p:spPr>
          <a:xfrm>
            <a:off x="2341446" y="2197878"/>
            <a:ext cx="7509107" cy="830997"/>
          </a:xfrm>
          <a:prstGeom prst="rect">
            <a:avLst/>
          </a:prstGeom>
          <a:noFill/>
        </p:spPr>
        <p:txBody>
          <a:bodyPr wrap="none" rtlCol="0">
            <a:spAutoFit/>
          </a:bodyPr>
          <a:lstStyle/>
          <a:p>
            <a:r>
              <a:rPr lang="en-US" sz="4800" dirty="0" smtClean="0">
                <a:latin typeface="AlterEgo BB" panose="02000506000000020004" pitchFamily="50" charset="0"/>
              </a:rPr>
              <a:t>What </a:t>
            </a:r>
            <a:r>
              <a:rPr lang="en-US" sz="4800" i="1" dirty="0" smtClean="0">
                <a:latin typeface="AlterEgo BB" panose="02000506000000020004" pitchFamily="50" charset="0"/>
              </a:rPr>
              <a:t>Is</a:t>
            </a:r>
            <a:r>
              <a:rPr lang="en-US" sz="4800" dirty="0" smtClean="0">
                <a:latin typeface="AlterEgo BB" panose="02000506000000020004" pitchFamily="50" charset="0"/>
              </a:rPr>
              <a:t> Accessibility?</a:t>
            </a:r>
            <a:endParaRPr lang="en-US" sz="4800" dirty="0">
              <a:latin typeface="AlterEgo BB" panose="02000506000000020004" pitchFamily="50" charset="0"/>
            </a:endParaRPr>
          </a:p>
        </p:txBody>
      </p:sp>
    </p:spTree>
    <p:extLst>
      <p:ext uri="{BB962C8B-B14F-4D97-AF65-F5344CB8AC3E}">
        <p14:creationId xmlns:p14="http://schemas.microsoft.com/office/powerpoint/2010/main" val="19954261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52927" y="385012"/>
            <a:ext cx="11245516" cy="6320588"/>
          </a:xfrm>
        </p:spPr>
      </p:pic>
      <p:sp>
        <p:nvSpPr>
          <p:cNvPr id="2" name="Title 1"/>
          <p:cNvSpPr>
            <a:spLocks noGrp="1"/>
          </p:cNvSpPr>
          <p:nvPr>
            <p:ph type="title"/>
          </p:nvPr>
        </p:nvSpPr>
        <p:spPr>
          <a:xfrm>
            <a:off x="1443790" y="1552241"/>
            <a:ext cx="9127958" cy="1325563"/>
          </a:xfrm>
        </p:spPr>
        <p:txBody>
          <a:bodyPr>
            <a:noAutofit/>
          </a:bodyPr>
          <a:lstStyle/>
          <a:p>
            <a:pPr algn="ctr"/>
            <a:r>
              <a:rPr lang="en-US" sz="4800" dirty="0" smtClean="0">
                <a:ln w="38100">
                  <a:noFill/>
                </a:ln>
                <a:latin typeface="AlterEgo BB" panose="02000506000000020004" pitchFamily="50" charset="0"/>
              </a:rPr>
              <a:t>Web content </a:t>
            </a:r>
            <a:br>
              <a:rPr lang="en-US" sz="4800" dirty="0" smtClean="0">
                <a:ln w="38100">
                  <a:noFill/>
                </a:ln>
                <a:latin typeface="AlterEgo BB" panose="02000506000000020004" pitchFamily="50" charset="0"/>
              </a:rPr>
            </a:br>
            <a:r>
              <a:rPr lang="en-US" sz="4800" dirty="0" smtClean="0">
                <a:ln w="38100">
                  <a:noFill/>
                </a:ln>
                <a:latin typeface="AlterEgo BB" panose="02000506000000020004" pitchFamily="50" charset="0"/>
              </a:rPr>
              <a:t>accessibility guidelines</a:t>
            </a:r>
            <a:endParaRPr lang="en-US" sz="4800" dirty="0">
              <a:ln w="38100">
                <a:noFill/>
              </a:ln>
              <a:latin typeface="AlterEgo BB" panose="02000506000000020004" pitchFamily="50" charset="0"/>
            </a:endParaRPr>
          </a:p>
        </p:txBody>
      </p:sp>
    </p:spTree>
    <p:extLst>
      <p:ext uri="{BB962C8B-B14F-4D97-AF65-F5344CB8AC3E}">
        <p14:creationId xmlns:p14="http://schemas.microsoft.com/office/powerpoint/2010/main" val="12042334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52927" y="385012"/>
            <a:ext cx="11245516" cy="6320588"/>
          </a:xfrm>
        </p:spPr>
      </p:pic>
      <p:sp>
        <p:nvSpPr>
          <p:cNvPr id="5" name="Title 1"/>
          <p:cNvSpPr txBox="1">
            <a:spLocks/>
          </p:cNvSpPr>
          <p:nvPr/>
        </p:nvSpPr>
        <p:spPr>
          <a:xfrm>
            <a:off x="1443790" y="1552241"/>
            <a:ext cx="912795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500" dirty="0" smtClean="0">
                <a:ln w="38100">
                  <a:noFill/>
                </a:ln>
                <a:latin typeface="AlterEgo BB" panose="02000506000000020004" pitchFamily="50" charset="0"/>
              </a:rPr>
              <a:t>WCAG 2.0</a:t>
            </a:r>
            <a:endParaRPr lang="en-US" sz="11500" dirty="0">
              <a:ln w="38100">
                <a:noFill/>
              </a:ln>
              <a:latin typeface="AlterEgo BB" panose="02000506000000020004" pitchFamily="50" charset="0"/>
            </a:endParaRPr>
          </a:p>
        </p:txBody>
      </p:sp>
      <p:grpSp>
        <p:nvGrpSpPr>
          <p:cNvPr id="12" name="Group 11"/>
          <p:cNvGrpSpPr/>
          <p:nvPr/>
        </p:nvGrpSpPr>
        <p:grpSpPr>
          <a:xfrm>
            <a:off x="352927" y="3507243"/>
            <a:ext cx="3450714" cy="3164305"/>
            <a:chOff x="352927" y="3507243"/>
            <a:chExt cx="3450714" cy="3164305"/>
          </a:xfrm>
        </p:grpSpPr>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2927" y="3507243"/>
              <a:ext cx="3450714" cy="3164305"/>
            </a:xfrm>
            <a:prstGeom prst="rect">
              <a:avLst/>
            </a:prstGeom>
          </p:spPr>
        </p:pic>
        <p:sp>
          <p:nvSpPr>
            <p:cNvPr id="7" name="TextBox 6"/>
            <p:cNvSpPr txBox="1"/>
            <p:nvPr/>
          </p:nvSpPr>
          <p:spPr>
            <a:xfrm>
              <a:off x="914400" y="4157023"/>
              <a:ext cx="2420697" cy="1569660"/>
            </a:xfrm>
            <a:prstGeom prst="rect">
              <a:avLst/>
            </a:prstGeom>
            <a:noFill/>
          </p:spPr>
          <p:txBody>
            <a:bodyPr wrap="square" rtlCol="0">
              <a:spAutoFit/>
            </a:bodyPr>
            <a:lstStyle/>
            <a:p>
              <a:pPr algn="ctr"/>
              <a:r>
                <a:rPr lang="en-US" sz="9600" spc="600" dirty="0" smtClean="0">
                  <a:ln w="38100">
                    <a:solidFill>
                      <a:schemeClr val="bg1"/>
                    </a:solidFill>
                  </a:ln>
                  <a:effectLst>
                    <a:outerShdw blurRad="50800" dist="38100" dir="2700000" algn="tl" rotWithShape="0">
                      <a:prstClr val="black"/>
                    </a:outerShdw>
                  </a:effectLst>
                  <a:latin typeface="BadaBoom BB" panose="020B0603050302020204" pitchFamily="34" charset="0"/>
                </a:rPr>
                <a:t>A</a:t>
              </a:r>
              <a:endParaRPr lang="en-US" sz="9600" spc="600" dirty="0">
                <a:ln w="38100">
                  <a:solidFill>
                    <a:schemeClr val="bg1"/>
                  </a:solidFill>
                </a:ln>
                <a:effectLst>
                  <a:outerShdw blurRad="50800" dist="38100" dir="2700000" algn="tl" rotWithShape="0">
                    <a:prstClr val="black"/>
                  </a:outerShdw>
                </a:effectLst>
                <a:latin typeface="BadaBoom BB" panose="020B0603050302020204" pitchFamily="34" charset="0"/>
              </a:endParaRPr>
            </a:p>
          </p:txBody>
        </p:sp>
      </p:grpSp>
      <p:grpSp>
        <p:nvGrpSpPr>
          <p:cNvPr id="13" name="Group 12"/>
          <p:cNvGrpSpPr/>
          <p:nvPr/>
        </p:nvGrpSpPr>
        <p:grpSpPr>
          <a:xfrm>
            <a:off x="4363453" y="3541295"/>
            <a:ext cx="3450714" cy="3164305"/>
            <a:chOff x="4363453" y="3541295"/>
            <a:chExt cx="3450714" cy="3164305"/>
          </a:xfrm>
        </p:grpSpPr>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3453" y="3541295"/>
              <a:ext cx="3450714" cy="3164305"/>
            </a:xfrm>
            <a:prstGeom prst="rect">
              <a:avLst/>
            </a:prstGeom>
          </p:spPr>
        </p:pic>
        <p:sp>
          <p:nvSpPr>
            <p:cNvPr id="9" name="TextBox 8"/>
            <p:cNvSpPr txBox="1"/>
            <p:nvPr/>
          </p:nvSpPr>
          <p:spPr>
            <a:xfrm>
              <a:off x="4967876" y="4191075"/>
              <a:ext cx="2286000" cy="1569660"/>
            </a:xfrm>
            <a:prstGeom prst="rect">
              <a:avLst/>
            </a:prstGeom>
            <a:noFill/>
          </p:spPr>
          <p:txBody>
            <a:bodyPr wrap="square" rtlCol="0">
              <a:spAutoFit/>
            </a:bodyPr>
            <a:lstStyle/>
            <a:p>
              <a:pPr algn="ctr"/>
              <a:r>
                <a:rPr lang="en-US" sz="9600" spc="600" dirty="0" smtClean="0">
                  <a:ln w="38100">
                    <a:solidFill>
                      <a:schemeClr val="bg1"/>
                    </a:solidFill>
                  </a:ln>
                  <a:effectLst>
                    <a:outerShdw blurRad="50800" dist="38100" dir="2700000" algn="tl" rotWithShape="0">
                      <a:prstClr val="black"/>
                    </a:outerShdw>
                  </a:effectLst>
                  <a:latin typeface="BadaBoom BB" panose="020B0603050302020204" pitchFamily="34" charset="0"/>
                </a:rPr>
                <a:t>AA</a:t>
              </a:r>
              <a:endParaRPr lang="en-US" sz="9600" spc="600" dirty="0">
                <a:ln w="38100">
                  <a:solidFill>
                    <a:schemeClr val="bg1"/>
                  </a:solidFill>
                </a:ln>
                <a:effectLst>
                  <a:outerShdw blurRad="50800" dist="38100" dir="2700000" algn="tl" rotWithShape="0">
                    <a:prstClr val="black"/>
                  </a:outerShdw>
                </a:effectLst>
                <a:latin typeface="BadaBoom BB" panose="020B0603050302020204" pitchFamily="34" charset="0"/>
              </a:endParaRPr>
            </a:p>
          </p:txBody>
        </p:sp>
      </p:grpSp>
      <p:grpSp>
        <p:nvGrpSpPr>
          <p:cNvPr id="14" name="Group 13"/>
          <p:cNvGrpSpPr/>
          <p:nvPr/>
        </p:nvGrpSpPr>
        <p:grpSpPr>
          <a:xfrm>
            <a:off x="8373979" y="3507243"/>
            <a:ext cx="3450714" cy="3164305"/>
            <a:chOff x="8373979" y="3507243"/>
            <a:chExt cx="3450714" cy="3164305"/>
          </a:xfrm>
        </p:grpSpPr>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73979" y="3507243"/>
              <a:ext cx="3450714" cy="3164305"/>
            </a:xfrm>
            <a:prstGeom prst="rect">
              <a:avLst/>
            </a:prstGeom>
          </p:spPr>
        </p:pic>
        <p:sp>
          <p:nvSpPr>
            <p:cNvPr id="11" name="TextBox 10"/>
            <p:cNvSpPr txBox="1"/>
            <p:nvPr/>
          </p:nvSpPr>
          <p:spPr>
            <a:xfrm>
              <a:off x="9201682" y="4157023"/>
              <a:ext cx="1887055" cy="1569660"/>
            </a:xfrm>
            <a:prstGeom prst="rect">
              <a:avLst/>
            </a:prstGeom>
            <a:noFill/>
          </p:spPr>
          <p:txBody>
            <a:bodyPr wrap="none" rtlCol="0">
              <a:spAutoFit/>
            </a:bodyPr>
            <a:lstStyle/>
            <a:p>
              <a:r>
                <a:rPr lang="en-US" sz="9600" spc="600" dirty="0" smtClean="0">
                  <a:ln w="38100">
                    <a:solidFill>
                      <a:schemeClr val="bg1"/>
                    </a:solidFill>
                  </a:ln>
                  <a:effectLst>
                    <a:outerShdw blurRad="50800" dist="38100" dir="2700000" algn="tl" rotWithShape="0">
                      <a:prstClr val="black"/>
                    </a:outerShdw>
                  </a:effectLst>
                  <a:latin typeface="BadaBoom BB" panose="020B0603050302020204" pitchFamily="34" charset="0"/>
                </a:rPr>
                <a:t>AAA</a:t>
              </a:r>
              <a:endParaRPr lang="en-US" sz="9600" spc="600" dirty="0">
                <a:ln w="38100">
                  <a:solidFill>
                    <a:schemeClr val="bg1"/>
                  </a:solidFill>
                </a:ln>
                <a:effectLst>
                  <a:outerShdw blurRad="50800" dist="38100" dir="2700000" algn="tl" rotWithShape="0">
                    <a:prstClr val="black"/>
                  </a:outerShdw>
                </a:effectLst>
                <a:latin typeface="BadaBoom BB" panose="020B0603050302020204" pitchFamily="34" charset="0"/>
              </a:endParaRPr>
            </a:p>
          </p:txBody>
        </p:sp>
      </p:grpSp>
    </p:spTree>
    <p:extLst>
      <p:ext uri="{BB962C8B-B14F-4D97-AF65-F5344CB8AC3E}">
        <p14:creationId xmlns:p14="http://schemas.microsoft.com/office/powerpoint/2010/main" val="376669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52927" y="385012"/>
            <a:ext cx="11245516" cy="6320588"/>
          </a:xfrm>
        </p:spPr>
      </p:pic>
      <p:sp>
        <p:nvSpPr>
          <p:cNvPr id="2" name="Title 1"/>
          <p:cNvSpPr>
            <a:spLocks noGrp="1"/>
          </p:cNvSpPr>
          <p:nvPr>
            <p:ph type="title"/>
          </p:nvPr>
        </p:nvSpPr>
        <p:spPr>
          <a:xfrm>
            <a:off x="1443790" y="1552241"/>
            <a:ext cx="9127958" cy="1325563"/>
          </a:xfrm>
        </p:spPr>
        <p:txBody>
          <a:bodyPr>
            <a:noAutofit/>
          </a:bodyPr>
          <a:lstStyle/>
          <a:p>
            <a:pPr algn="ctr"/>
            <a:r>
              <a:rPr lang="en-US" sz="4800" dirty="0" smtClean="0">
                <a:ln w="38100">
                  <a:noFill/>
                </a:ln>
                <a:latin typeface="AlterEgo BB" panose="02000506000000020004" pitchFamily="50" charset="0"/>
              </a:rPr>
              <a:t>Americans with </a:t>
            </a:r>
            <a:br>
              <a:rPr lang="en-US" sz="4800" dirty="0" smtClean="0">
                <a:ln w="38100">
                  <a:noFill/>
                </a:ln>
                <a:latin typeface="AlterEgo BB" panose="02000506000000020004" pitchFamily="50" charset="0"/>
              </a:rPr>
            </a:br>
            <a:r>
              <a:rPr lang="en-US" sz="4800" dirty="0" smtClean="0">
                <a:ln w="38100">
                  <a:noFill/>
                </a:ln>
                <a:latin typeface="AlterEgo BB" panose="02000506000000020004" pitchFamily="50" charset="0"/>
              </a:rPr>
              <a:t>Disabilities Act</a:t>
            </a:r>
            <a:endParaRPr lang="en-US" sz="4800" dirty="0">
              <a:ln w="38100">
                <a:noFill/>
              </a:ln>
              <a:latin typeface="AlterEgo BB" panose="02000506000000020004" pitchFamily="50" charset="0"/>
            </a:endParaRPr>
          </a:p>
        </p:txBody>
      </p:sp>
    </p:spTree>
    <p:extLst>
      <p:ext uri="{BB962C8B-B14F-4D97-AF65-F5344CB8AC3E}">
        <p14:creationId xmlns:p14="http://schemas.microsoft.com/office/powerpoint/2010/main" val="26756484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3022</Words>
  <Application>Microsoft Office PowerPoint</Application>
  <PresentationFormat>Custom</PresentationFormat>
  <Paragraphs>330</Paragraphs>
  <Slides>49</Slides>
  <Notes>49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49</vt:i4>
      </vt:variant>
    </vt:vector>
  </HeadingPairs>
  <TitlesOfParts>
    <vt:vector size="58" baseType="lpstr">
      <vt:lpstr>Arial</vt:lpstr>
      <vt:lpstr>BadaBoom BB</vt:lpstr>
      <vt:lpstr>Calibri Light</vt:lpstr>
      <vt:lpstr>Calibri</vt:lpstr>
      <vt:lpstr>Segoe UI</vt:lpstr>
      <vt:lpstr>AlterEgo BB</vt:lpstr>
      <vt:lpstr>Roboto</vt:lpstr>
      <vt:lpstr>Office Theme</vt:lpstr>
      <vt:lpstr>Storyboard Layouts</vt:lpstr>
      <vt:lpstr>PowerPoint Presentation</vt:lpstr>
      <vt:lpstr>PowerPoint Presentation</vt:lpstr>
      <vt:lpstr>Web standards</vt:lpstr>
      <vt:lpstr>PowerPoint Presentation</vt:lpstr>
      <vt:lpstr>Quick,</vt:lpstr>
      <vt:lpstr>PowerPoint Presentation</vt:lpstr>
      <vt:lpstr>Web content  accessibility guidelines</vt:lpstr>
      <vt:lpstr>PowerPoint Presentation</vt:lpstr>
      <vt:lpstr>Americans with  Disabilities Act</vt:lpstr>
      <vt:lpstr>ADA</vt:lpstr>
      <vt:lpstr>#A11y</vt:lpstr>
      <vt:lpstr>the future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accessibility</vt:lpstr>
      <vt:lpstr>PowerPoint Presentation</vt:lpstr>
      <vt:lpstr>PowerPoint Presentation</vt:lpstr>
      <vt:lpstr>A superhero</vt:lpstr>
      <vt:lpstr>Web standards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“There’s an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2018-03-09T15:37:07Z</dcterms:created>
  <dcterms:modified xsi:type="dcterms:W3CDTF">2018-03-19T17:58:39Z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